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337" r:id="rId3"/>
    <p:sldId id="257" r:id="rId4"/>
    <p:sldId id="258" r:id="rId5"/>
    <p:sldId id="267" r:id="rId6"/>
    <p:sldId id="268" r:id="rId7"/>
    <p:sldId id="259" r:id="rId8"/>
    <p:sldId id="270" r:id="rId9"/>
    <p:sldId id="271" r:id="rId10"/>
    <p:sldId id="288" r:id="rId11"/>
    <p:sldId id="260" r:id="rId12"/>
    <p:sldId id="354" r:id="rId13"/>
    <p:sldId id="355" r:id="rId14"/>
    <p:sldId id="356" r:id="rId15"/>
    <p:sldId id="261" r:id="rId16"/>
    <p:sldId id="358" r:id="rId17"/>
    <p:sldId id="359" r:id="rId18"/>
    <p:sldId id="360" r:id="rId19"/>
    <p:sldId id="311" r:id="rId20"/>
    <p:sldId id="308" r:id="rId21"/>
    <p:sldId id="309" r:id="rId22"/>
    <p:sldId id="312" r:id="rId23"/>
    <p:sldId id="310" r:id="rId24"/>
    <p:sldId id="313" r:id="rId25"/>
    <p:sldId id="290" r:id="rId26"/>
    <p:sldId id="297" r:id="rId27"/>
    <p:sldId id="291" r:id="rId28"/>
    <p:sldId id="292" r:id="rId29"/>
    <p:sldId id="331" r:id="rId30"/>
    <p:sldId id="293" r:id="rId31"/>
    <p:sldId id="332" r:id="rId32"/>
    <p:sldId id="361" r:id="rId33"/>
    <p:sldId id="333" r:id="rId34"/>
    <p:sldId id="328" r:id="rId35"/>
    <p:sldId id="334" r:id="rId36"/>
    <p:sldId id="335" r:id="rId37"/>
    <p:sldId id="336" r:id="rId38"/>
    <p:sldId id="318" r:id="rId39"/>
    <p:sldId id="319" r:id="rId40"/>
    <p:sldId id="352" r:id="rId41"/>
    <p:sldId id="362" r:id="rId42"/>
    <p:sldId id="347" r:id="rId43"/>
    <p:sldId id="348" r:id="rId44"/>
    <p:sldId id="322" r:id="rId45"/>
    <p:sldId id="349" r:id="rId46"/>
    <p:sldId id="323" r:id="rId47"/>
    <p:sldId id="350" r:id="rId48"/>
    <p:sldId id="351" r:id="rId49"/>
    <p:sldId id="324" r:id="rId50"/>
    <p:sldId id="325" r:id="rId51"/>
    <p:sldId id="326" r:id="rId52"/>
    <p:sldId id="327" r:id="rId53"/>
    <p:sldId id="353" r:id="rId54"/>
    <p:sldId id="376" r:id="rId55"/>
    <p:sldId id="365" r:id="rId56"/>
    <p:sldId id="264" r:id="rId57"/>
    <p:sldId id="367" r:id="rId58"/>
    <p:sldId id="368" r:id="rId59"/>
    <p:sldId id="369" r:id="rId60"/>
    <p:sldId id="338" r:id="rId61"/>
    <p:sldId id="370" r:id="rId62"/>
    <p:sldId id="371" r:id="rId63"/>
    <p:sldId id="372" r:id="rId64"/>
    <p:sldId id="272" r:id="rId65"/>
    <p:sldId id="273" r:id="rId66"/>
    <p:sldId id="274" r:id="rId67"/>
    <p:sldId id="296" r:id="rId68"/>
    <p:sldId id="339" r:id="rId69"/>
    <p:sldId id="373" r:id="rId70"/>
    <p:sldId id="374" r:id="rId71"/>
    <p:sldId id="375" r:id="rId72"/>
    <p:sldId id="340" r:id="rId73"/>
    <p:sldId id="346" r:id="rId74"/>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10" autoAdjust="0"/>
    <p:restoredTop sz="87069" autoAdjust="0"/>
  </p:normalViewPr>
  <p:slideViewPr>
    <p:cSldViewPr snapToGrid="0" showGuides="1">
      <p:cViewPr varScale="1">
        <p:scale>
          <a:sx n="98" d="100"/>
          <a:sy n="98" d="100"/>
        </p:scale>
        <p:origin x="453" y="39"/>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2022/7/13</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shape</a:t>
            </a:r>
            <a:r>
              <a:rPr kumimoji="1" lang="ja-JP" altLang="en-US" dirty="0"/>
              <a:t>の属性については、</a:t>
            </a:r>
            <a:r>
              <a:rPr kumimoji="1" lang="en-US" altLang="ja-JP" dirty="0"/>
              <a:t>http://nlftp.mlit.go.jp/ksj/gml/datalist/KsjTmplt-L01-v2_2.html</a:t>
            </a:r>
          </a:p>
          <a:p>
            <a:r>
              <a:rPr kumimoji="1" lang="en-US" altLang="ja-JP" dirty="0"/>
              <a:t>Shape</a:t>
            </a:r>
            <a:r>
              <a:rPr kumimoji="1" lang="ja-JP" altLang="en-US" dirty="0"/>
              <a:t>ファイル</a:t>
            </a:r>
            <a:endParaRPr kumimoji="1" lang="en-US" altLang="ja-JP" dirty="0"/>
          </a:p>
          <a:p>
            <a:r>
              <a:rPr lang="ja-JP" altLang="en-US" sz="1200" dirty="0">
                <a:solidFill>
                  <a:srgbClr val="000000"/>
                </a:solidFill>
                <a:latin typeface="ＭＳ Ｐゴシック" panose="020B0600070205080204" pitchFamily="50" charset="-128"/>
              </a:rPr>
              <a:t>国土数値情報　</a:t>
            </a:r>
            <a:r>
              <a:rPr kumimoji="1" lang="en-GB" altLang="ja-JP" sz="1200" b="0" i="0" u="none" strike="noStrike" kern="1200" dirty="0">
                <a:solidFill>
                  <a:schemeClr val="tx1"/>
                </a:solidFill>
                <a:effectLst/>
                <a:latin typeface="+mn-lt"/>
                <a:ea typeface="+mn-ea"/>
                <a:cs typeface="+mn-cs"/>
              </a:rPr>
              <a:t>http://nlftp.mlit.go.jp/ksj/index.html</a:t>
            </a:r>
            <a:r>
              <a:rPr lang="en-GB" altLang="ja-JP"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25</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71</a:t>
            </a:fld>
            <a:endParaRPr kumimoji="1" lang="ja-JP" altLang="en-US"/>
          </a:p>
        </p:txBody>
      </p:sp>
    </p:spTree>
    <p:extLst>
      <p:ext uri="{BB962C8B-B14F-4D97-AF65-F5344CB8AC3E}">
        <p14:creationId xmlns:p14="http://schemas.microsoft.com/office/powerpoint/2010/main" val="73263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299D926-2CE4-43D9-8725-FF9013F894AC}" type="slidenum">
              <a:rPr kumimoji="1" lang="ja-JP" altLang="en-US" smtClean="0"/>
              <a:t>72</a:t>
            </a:fld>
            <a:endParaRPr kumimoji="1" lang="ja-JP" altLang="en-US"/>
          </a:p>
        </p:txBody>
      </p:sp>
    </p:spTree>
    <p:extLst>
      <p:ext uri="{BB962C8B-B14F-4D97-AF65-F5344CB8AC3E}">
        <p14:creationId xmlns:p14="http://schemas.microsoft.com/office/powerpoint/2010/main" val="12683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2022/7/13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2022/7/13</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612405" y="2605015"/>
            <a:ext cx="7439857" cy="707886"/>
          </a:xfrm>
          <a:prstGeom prst="rect">
            <a:avLst/>
          </a:prstGeom>
          <a:noFill/>
        </p:spPr>
        <p:txBody>
          <a:bodyPr wrap="none" rtlCol="0">
            <a:spAutoFit/>
          </a:bodyPr>
          <a:lstStyle/>
          <a:p>
            <a:r>
              <a:rPr kumimoji="1" lang="ja-JP" altLang="en-US" sz="4000" dirty="0"/>
              <a:t> 地形環境分析のための</a:t>
            </a:r>
            <a:r>
              <a:rPr kumimoji="1" lang="en-US" altLang="ja-JP" sz="4000" dirty="0"/>
              <a:t>QGIS</a:t>
            </a:r>
            <a:r>
              <a:rPr kumimoji="1" lang="ja-JP" altLang="en-US" sz="4000" dirty="0"/>
              <a:t>入門</a:t>
            </a:r>
          </a:p>
        </p:txBody>
      </p:sp>
    </p:spTree>
    <p:extLst>
      <p:ext uri="{BB962C8B-B14F-4D97-AF65-F5344CB8AC3E}">
        <p14:creationId xmlns:p14="http://schemas.microsoft.com/office/powerpoint/2010/main" val="103520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CF06D4A-17EE-8F21-8D5E-B8C0596A55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047" y="1399725"/>
            <a:ext cx="9036995" cy="287913"/>
          </a:xfrm>
          <a:prstGeom prst="rect">
            <a:avLst/>
          </a:prstGeom>
        </p:spPr>
      </p:pic>
      <p:pic>
        <p:nvPicPr>
          <p:cNvPr id="4" name="図 3">
            <a:extLst>
              <a:ext uri="{FF2B5EF4-FFF2-40B4-BE49-F238E27FC236}">
                <a16:creationId xmlns:a16="http://schemas.microsoft.com/office/drawing/2014/main" id="{9155217A-A6E3-F532-3F01-6A1A53D056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715000" y="2117871"/>
            <a:ext cx="3179306" cy="2968863"/>
          </a:xfrm>
          <a:prstGeom prst="rect">
            <a:avLst/>
          </a:prstGeom>
        </p:spPr>
      </p:pic>
      <p:cxnSp>
        <p:nvCxnSpPr>
          <p:cNvPr id="5" name="直線コネクタ 4"/>
          <p:cNvCxnSpPr>
            <a:endCxn id="7" idx="0"/>
          </p:cNvCxnSpPr>
          <p:nvPr/>
        </p:nvCxnSpPr>
        <p:spPr>
          <a:xfrm flipH="1">
            <a:off x="1698104" y="1641244"/>
            <a:ext cx="158461"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04031" y="2265203"/>
            <a:ext cx="1188146" cy="338554"/>
          </a:xfrm>
          <a:prstGeom prst="rect">
            <a:avLst/>
          </a:prstGeom>
          <a:noFill/>
        </p:spPr>
        <p:txBody>
          <a:bodyPr wrap="none" rtlCol="0">
            <a:spAutoFit/>
          </a:bodyPr>
          <a:lstStyle/>
          <a:p>
            <a:r>
              <a:rPr kumimoji="1" lang="ja-JP" altLang="en-US" sz="1600" b="1" dirty="0"/>
              <a:t>座標を固定</a:t>
            </a:r>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a:t>のある場所の座標</a:t>
            </a:r>
            <a:r>
              <a:rPr lang="ja-JP" altLang="en-US" sz="1600" b="1" dirty="0"/>
              <a:t>を</a:t>
            </a:r>
            <a:r>
              <a:rPr kumimoji="1" lang="ja-JP" altLang="en-US" sz="1600" b="1" dirty="0"/>
              <a:t>表示</a:t>
            </a:r>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a:t>縮尺</a:t>
            </a:r>
            <a:r>
              <a:rPr lang="ja-JP" altLang="en-US" sz="1600" b="1" dirty="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a:t>プロジェクトの座標系とオンザフライの設定ができる</a:t>
            </a:r>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a:t>地図の回転</a:t>
            </a:r>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82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a:solidFill>
                  <a:srgbClr val="0070C0"/>
                </a:solidFill>
              </a:rPr>
              <a:t>データの読み込み　①ベクタ</a:t>
            </a: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a:t>ベクタデータを読み込むアイコンを</a:t>
            </a:r>
            <a:r>
              <a:rPr lang="ja-JP" altLang="en-US" sz="1600" dirty="0"/>
              <a:t>クリックするとベクタレイヤ追加ウインドウが表示される。</a:t>
            </a:r>
            <a:endParaRPr lang="en-US" altLang="ja-JP" sz="1600" dirty="0"/>
          </a:p>
          <a:p>
            <a:r>
              <a:rPr kumimoji="1" lang="ja-JP" altLang="en-US" sz="1600" dirty="0"/>
              <a:t>文字コードにあわせてエンコーディングを設定し、ブラウズからファイルを選択する。</a:t>
            </a:r>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①ポイントデータ</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②ラインデータ</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③ポリゴンデータ</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a:solidFill>
                  <a:srgbClr val="0070C0"/>
                </a:solidFill>
              </a:rPr>
              <a:t>データの読み込み　②</a:t>
            </a:r>
            <a:r>
              <a:rPr lang="ja-JP" altLang="en-US" sz="3200" b="1" dirty="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ラスタデータを読み込むアイコンをクリックし、読み込みたいラスタデータを選択する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a:t>レイヤ</a:t>
            </a:r>
            <a:r>
              <a:rPr lang="ja-JP" altLang="en-US" dirty="0"/>
              <a:t>の</a:t>
            </a:r>
            <a:r>
              <a:rPr kumimoji="1" lang="ja-JP" altLang="en-US" dirty="0"/>
              <a:t>重ね合わせ</a:t>
            </a:r>
          </a:p>
        </p:txBody>
      </p:sp>
    </p:spTree>
    <p:extLst>
      <p:ext uri="{BB962C8B-B14F-4D97-AF65-F5344CB8AC3E}">
        <p14:creationId xmlns:p14="http://schemas.microsoft.com/office/powerpoint/2010/main" val="1096001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レイヤの削除</a:t>
            </a:r>
          </a:p>
        </p:txBody>
      </p:sp>
      <p:pic>
        <p:nvPicPr>
          <p:cNvPr id="3" name="図 2">
            <a:extLst>
              <a:ext uri="{FF2B5EF4-FFF2-40B4-BE49-F238E27FC236}">
                <a16:creationId xmlns:a16="http://schemas.microsoft.com/office/drawing/2014/main" id="{2F3D025E-FE38-AD07-58AE-792E39F711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56869" y="1414024"/>
            <a:ext cx="2041391" cy="4300976"/>
          </a:xfrm>
          <a:prstGeom prst="rect">
            <a:avLst/>
          </a:prstGeom>
        </p:spPr>
      </p:pic>
      <p:cxnSp>
        <p:nvCxnSpPr>
          <p:cNvPr id="9" name="直線矢印コネクタ 8"/>
          <p:cNvCxnSpPr>
            <a:cxnSpLocks/>
          </p:cNvCxnSpPr>
          <p:nvPr/>
        </p:nvCxnSpPr>
        <p:spPr>
          <a:xfrm>
            <a:off x="2996119" y="3381374"/>
            <a:ext cx="1128206" cy="2667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10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a:t>プロジェクト</a:t>
            </a:r>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a:t>編集</a:t>
            </a:r>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a:t>QGIS</a:t>
            </a:r>
            <a:r>
              <a:rPr lang="ja-JP" altLang="en-US" sz="1600" dirty="0"/>
              <a:t>（</a:t>
            </a:r>
            <a:r>
              <a:rPr lang="en-US" altLang="ja-JP" sz="1600" dirty="0"/>
              <a:t>.</a:t>
            </a:r>
            <a:r>
              <a:rPr lang="en-US" altLang="ja-JP" sz="1600" dirty="0" err="1"/>
              <a:t>qgs</a:t>
            </a:r>
            <a:r>
              <a:rPr lang="ja-JP" altLang="en-US" sz="1600" dirty="0"/>
              <a:t>）ファイルの保存や読み込み、地図のレイアウト、エクスポートができる。</a:t>
            </a:r>
            <a:endParaRPr lang="en-US" altLang="ja-JP" sz="1600" dirty="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a:t>ベクターレイヤの編集ができる。編集状態になると、アクティブになる。</a:t>
            </a:r>
            <a:endParaRPr lang="en-US" altLang="ja-JP" sz="1600" dirty="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a:solidFill>
                  <a:srgbClr val="0070C0"/>
                </a:solidFill>
              </a:rPr>
              <a:t>機能説明</a:t>
            </a:r>
          </a:p>
        </p:txBody>
      </p:sp>
    </p:spTree>
    <p:extLst>
      <p:ext uri="{BB962C8B-B14F-4D97-AF65-F5344CB8AC3E}">
        <p14:creationId xmlns:p14="http://schemas.microsoft.com/office/powerpoint/2010/main" val="1644080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ja-JP" altLang="en-US" sz="3200" b="1" u="none" dirty="0">
                <a:solidFill>
                  <a:srgbClr val="0070C0"/>
                </a:solidFill>
              </a:rPr>
              <a:t>前半：</a:t>
            </a:r>
            <a:r>
              <a:rPr lang="en-US" altLang="ja-JP" sz="3200" b="1" u="none" dirty="0">
                <a:solidFill>
                  <a:srgbClr val="0070C0"/>
                </a:solidFill>
              </a:rPr>
              <a:t>QGIS</a:t>
            </a:r>
            <a:r>
              <a:rPr lang="ja-JP" altLang="en-US" sz="3200" b="1" u="none" dirty="0">
                <a:solidFill>
                  <a:srgbClr val="0070C0"/>
                </a:solidFill>
              </a:rPr>
              <a:t>入門</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a:t>地図の移動や拡大、縮小など、地図画面の操作ができる。</a:t>
            </a:r>
            <a:endParaRPr lang="en-US" altLang="ja-JP" sz="1600" dirty="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a:t>ベクターやラスタなどのレイヤが追加できる。</a:t>
            </a:r>
            <a:endParaRPr lang="en-US" altLang="ja-JP" sz="1600" dirty="0"/>
          </a:p>
          <a:p>
            <a:r>
              <a:rPr lang="ja-JP" altLang="en-US" sz="1600" dirty="0"/>
              <a:t>ポイント、ライン、ポリゴン新規レイヤの作成もできる。</a:t>
            </a:r>
            <a:endParaRPr lang="en-US" altLang="ja-JP" sz="1600"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a:t>オプションから、プロジェクトの設定やスナップオプションが設定できる。</a:t>
            </a:r>
            <a:endParaRPr lang="en-US" altLang="ja-JP" sz="1600" dirty="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a:t>プラグインの管理とインストールができる。</a:t>
            </a:r>
            <a:endParaRPr lang="en-US" altLang="ja-JP" sz="1600" dirty="0"/>
          </a:p>
          <a:p>
            <a:r>
              <a:rPr lang="en-US" altLang="ja-JP" sz="1600" dirty="0"/>
              <a:t>python</a:t>
            </a:r>
            <a:r>
              <a:rPr lang="ja-JP" altLang="en-US" sz="1600" dirty="0"/>
              <a:t>入力画面が開ける。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a:t>PostGIS</a:t>
            </a:r>
            <a:r>
              <a:rPr lang="ja-JP" altLang="en-US" sz="1600" dirty="0"/>
              <a:t>などのデータベースへの接続や</a:t>
            </a:r>
            <a:r>
              <a:rPr lang="en-US" altLang="ja-JP" sz="1600" dirty="0" err="1"/>
              <a:t>eVis</a:t>
            </a:r>
            <a:r>
              <a:rPr lang="ja-JP" altLang="en-US" sz="1600" dirty="0"/>
              <a:t>プラグインによる外部ファイルとの連携が可能</a:t>
            </a:r>
            <a:endParaRPr lang="en-US" altLang="ja-JP" sz="1600" dirty="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a:t>背景地図の設定や</a:t>
            </a:r>
            <a:r>
              <a:rPr lang="en-US" altLang="ja-JP" sz="1600" dirty="0"/>
              <a:t>web</a:t>
            </a:r>
            <a:r>
              <a:rPr lang="ja-JP" altLang="en-US" sz="1600" dirty="0"/>
              <a:t>地図の書き出しができる（プラグインによる）。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a:t>他の</a:t>
            </a:r>
            <a:r>
              <a:rPr lang="en-US" altLang="ja-JP" sz="1600" dirty="0"/>
              <a:t>GIS</a:t>
            </a:r>
            <a:r>
              <a:rPr lang="ja-JP" altLang="en-US" sz="1600" dirty="0"/>
              <a:t>ソフトウェアと連携して操作ができる（</a:t>
            </a:r>
            <a:r>
              <a:rPr lang="en-US" altLang="ja-JP" sz="1600" dirty="0"/>
              <a:t>R,GRASS,SAGA</a:t>
            </a:r>
            <a:r>
              <a:rPr lang="ja-JP" altLang="en-US" sz="1600" dirty="0"/>
              <a:t>などが</a:t>
            </a:r>
            <a:r>
              <a:rPr lang="en-US" altLang="ja-JP" sz="1600" dirty="0"/>
              <a:t>QGIS</a:t>
            </a:r>
            <a:r>
              <a:rPr lang="ja-JP" altLang="en-US" sz="1600" dirty="0"/>
              <a:t>内で処理できる）。</a:t>
            </a:r>
            <a:endParaRPr lang="en-US" altLang="ja-JP" sz="1600" dirty="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a:t>QGIS</a:t>
            </a:r>
            <a:r>
              <a:rPr lang="ja-JP" altLang="en-US" sz="1600" dirty="0"/>
              <a:t>のヘルプが確認できる。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a:solidFill>
                  <a:srgbClr val="0070C0"/>
                </a:solidFill>
              </a:rPr>
              <a:t>属性テーブル</a:t>
            </a: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a:t>レイヤから属性テーブルを開き、中身を確認する。</a:t>
            </a:r>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a:t>①　地物の追加、</a:t>
            </a:r>
            <a:r>
              <a:rPr kumimoji="1" lang="ja-JP" altLang="en-US" b="1" dirty="0"/>
              <a:t>編集</a:t>
            </a:r>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a:t>②選択</a:t>
            </a:r>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a:t>属性テーブルで選択したものは、地図上で黄色で表示される。</a:t>
            </a:r>
            <a:endParaRPr kumimoji="1" lang="en-US" altLang="ja-JP" sz="1600" b="1" dirty="0"/>
          </a:p>
          <a:p>
            <a:r>
              <a:rPr kumimoji="1" lang="ja-JP" altLang="en-US" sz="1600" b="1" dirty="0"/>
              <a:t>選択アイコンで地図上のレイヤを選択した場合は、その属性テーブルが選択される。</a:t>
            </a:r>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a:t>属性テーブルの表示の方法を選択した地物のみに切り替える</a:t>
            </a:r>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a:solidFill>
                  <a:srgbClr val="0070C0"/>
                </a:solidFill>
              </a:rPr>
              <a:t>選択解除</a:t>
            </a: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a:solidFill>
                  <a:srgbClr val="FF0000"/>
                </a:solidFill>
              </a:rPr>
              <a:t>選択</a:t>
            </a:r>
          </a:p>
        </p:txBody>
      </p:sp>
    </p:spTree>
    <p:extLst>
      <p:ext uri="{BB962C8B-B14F-4D97-AF65-F5344CB8AC3E}">
        <p14:creationId xmlns:p14="http://schemas.microsoft.com/office/powerpoint/2010/main" val="815305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7540C78-81AC-4579-91C4-A25FFF92C3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626481" y="1653702"/>
            <a:ext cx="5439698" cy="3578699"/>
          </a:xfrm>
          <a:prstGeom prst="rect">
            <a:avLst/>
          </a:prstGeom>
        </p:spPr>
      </p:pic>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a:solidFill>
                  <a:srgbClr val="0070C0"/>
                </a:solidFill>
              </a:rPr>
              <a:t>プロパティ</a:t>
            </a: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a:t>レイヤウインドウからレイヤを選択し、右クリックでプロパティを表示する。</a:t>
            </a: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5274" y="1254867"/>
            <a:ext cx="2712926" cy="4002663"/>
          </a:xfrm>
          <a:prstGeom prst="rect">
            <a:avLst/>
          </a:prstGeom>
        </p:spPr>
      </p:pic>
      <p:pic>
        <p:nvPicPr>
          <p:cNvPr id="12" name="図 11">
            <a:extLst>
              <a:ext uri="{FF2B5EF4-FFF2-40B4-BE49-F238E27FC236}">
                <a16:creationId xmlns:a16="http://schemas.microsoft.com/office/drawing/2014/main" id="{2760F5F9-E53B-E051-5836-42FF5EDEE3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352144" y="2162041"/>
            <a:ext cx="1706433" cy="3559452"/>
          </a:xfrm>
          <a:prstGeom prst="rect">
            <a:avLst/>
          </a:prstGeom>
        </p:spPr>
      </p:pic>
      <p:cxnSp>
        <p:nvCxnSpPr>
          <p:cNvPr id="11" name="直線矢印コネクタ 10"/>
          <p:cNvCxnSpPr>
            <a:cxnSpLocks/>
          </p:cNvCxnSpPr>
          <p:nvPr/>
        </p:nvCxnSpPr>
        <p:spPr>
          <a:xfrm flipV="1">
            <a:off x="2942617" y="4889500"/>
            <a:ext cx="678891" cy="6844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471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0BCEBBB-968C-5D80-1392-5DB16E5F17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28681" y="647700"/>
            <a:ext cx="8848335" cy="50673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a:t>：座標系を確認したり、文字コード、表示名の変更が</a:t>
            </a:r>
            <a:r>
              <a:rPr lang="ja-JP" altLang="en-US" sz="1600" b="1" dirty="0"/>
              <a:t>できる。</a:t>
            </a:r>
            <a:endParaRPr kumimoji="1" lang="ja-JP" altLang="en-US" sz="1600" b="1" dirty="0"/>
          </a:p>
        </p:txBody>
      </p:sp>
      <p:sp>
        <p:nvSpPr>
          <p:cNvPr id="9" name="正方形/長方形 8"/>
          <p:cNvSpPr/>
          <p:nvPr/>
        </p:nvSpPr>
        <p:spPr>
          <a:xfrm>
            <a:off x="259810" y="1362666"/>
            <a:ext cx="1682543" cy="280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a:t>ポイントの色と形と大きさを指定</a:t>
            </a:r>
            <a:r>
              <a:rPr lang="ja-JP" altLang="en-US" sz="1600" b="1" dirty="0"/>
              <a:t>し、</a:t>
            </a:r>
            <a:r>
              <a:rPr lang="en-US" altLang="ja-JP" sz="1600" b="1" dirty="0"/>
              <a:t>OK</a:t>
            </a:r>
            <a:r>
              <a:rPr lang="ja-JP" altLang="en-US" sz="1600" b="1" dirty="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a:t>スタイル：属性テーブルに応じたポイントシンボルの変更やレイヤの色分け</a:t>
            </a:r>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a:solidFill>
                  <a:srgbClr val="0070C0"/>
                </a:solidFill>
              </a:rPr>
              <a:t>QGIS</a:t>
            </a:r>
            <a:r>
              <a:rPr kumimoji="1" lang="ja-JP" altLang="en-US" sz="3200" b="1" u="sng" dirty="0">
                <a:solidFill>
                  <a:srgbClr val="0070C0"/>
                </a:solidFill>
              </a:rPr>
              <a:t>とは</a:t>
            </a: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a:t>・</a:t>
            </a:r>
            <a:r>
              <a:rPr kumimoji="1" lang="en-US" altLang="ja-JP" sz="2400" b="1" dirty="0"/>
              <a:t>QGIS</a:t>
            </a:r>
            <a:r>
              <a:rPr kumimoji="1" lang="ja-JP" altLang="en-US" sz="2400" b="1" dirty="0"/>
              <a:t>は、オープンソースかつ無料で利用できる</a:t>
            </a:r>
            <a:r>
              <a:rPr kumimoji="1" lang="en-US" altLang="ja-JP" sz="2400" b="1" dirty="0"/>
              <a:t>GIS</a:t>
            </a:r>
            <a:r>
              <a:rPr lang="ja-JP" altLang="en-US" sz="2400" b="1" dirty="0"/>
              <a:t>（</a:t>
            </a:r>
            <a:r>
              <a:rPr lang="en-US" altLang="ja-JP" sz="2400" b="1" dirty="0"/>
              <a:t>GNU General Public License</a:t>
            </a:r>
            <a:r>
              <a:rPr lang="ja-JP" altLang="en-US" sz="2400" b="1" dirty="0"/>
              <a:t>で提供</a:t>
            </a:r>
            <a:r>
              <a:rPr lang="en-US" altLang="ja-JP" sz="2400" b="1" dirty="0"/>
              <a:t> </a:t>
            </a:r>
            <a:r>
              <a:rPr lang="ja-JP" altLang="en-US" sz="2400" b="1" dirty="0"/>
              <a:t>）</a:t>
            </a:r>
            <a:endParaRPr lang="en-US" altLang="ja-JP" sz="2400" b="1" dirty="0"/>
          </a:p>
          <a:p>
            <a:endParaRPr kumimoji="1" lang="en-US" altLang="ja-JP" sz="2400" b="1" dirty="0"/>
          </a:p>
          <a:p>
            <a:r>
              <a:rPr lang="ja-JP" altLang="en-US" sz="2400" b="1" dirty="0"/>
              <a:t>・</a:t>
            </a:r>
            <a:r>
              <a:rPr lang="en-US" altLang="ja-JP" sz="2400" b="1" dirty="0"/>
              <a:t>Windows, Mac, Linux,</a:t>
            </a:r>
            <a:r>
              <a:rPr lang="ja-JP" altLang="en-US" sz="2400" b="1" dirty="0"/>
              <a:t> </a:t>
            </a:r>
            <a:r>
              <a:rPr lang="en-US" altLang="ja-JP" sz="2400" b="1" dirty="0"/>
              <a:t>Unix, Android</a:t>
            </a:r>
            <a:r>
              <a:rPr lang="ja-JP" altLang="en-US" sz="2400" b="1" dirty="0"/>
              <a:t>など様々な環境で動作する</a:t>
            </a:r>
            <a:endParaRPr lang="en-US" altLang="ja-JP" sz="2400" b="1" dirty="0"/>
          </a:p>
          <a:p>
            <a:endParaRPr kumimoji="1" lang="en-US" altLang="ja-JP" sz="2400" b="1" dirty="0"/>
          </a:p>
          <a:p>
            <a:r>
              <a:rPr lang="ja-JP" altLang="en-US" sz="2400" b="1" dirty="0"/>
              <a:t>・様々なプラグインが用意されていることや、</a:t>
            </a:r>
            <a:r>
              <a:rPr lang="en-US" altLang="ja-JP" sz="2400" b="1" dirty="0"/>
              <a:t>GRASS</a:t>
            </a:r>
            <a:r>
              <a:rPr lang="ja-JP" altLang="en-US" sz="2400" b="1" dirty="0"/>
              <a:t>や</a:t>
            </a:r>
            <a:r>
              <a:rPr lang="en-US" altLang="ja-JP" sz="2400" b="1" dirty="0" err="1"/>
              <a:t>PostGIS</a:t>
            </a:r>
            <a:r>
              <a:rPr lang="ja-JP" altLang="en-US" sz="2400" b="1" dirty="0"/>
              <a:t>など他のオープンソース</a:t>
            </a:r>
            <a:r>
              <a:rPr lang="en-US" altLang="ja-JP" sz="2400" b="1" dirty="0"/>
              <a:t>GIS</a:t>
            </a:r>
            <a:r>
              <a:rPr lang="ja-JP" altLang="en-US" sz="2400" b="1" dirty="0"/>
              <a:t>との連携ができることで、多様な分析が可能</a:t>
            </a:r>
            <a:endParaRPr lang="en-US" altLang="ja-JP" sz="2400" b="1" dirty="0"/>
          </a:p>
          <a:p>
            <a:endParaRPr kumimoji="1" lang="en-US" altLang="ja-JP" sz="2400" b="1" dirty="0"/>
          </a:p>
          <a:p>
            <a:r>
              <a:rPr lang="ja-JP" altLang="en-US" sz="2400" b="1" dirty="0"/>
              <a:t>・</a:t>
            </a:r>
            <a:r>
              <a:rPr lang="en-US" altLang="ja-JP" sz="2400" b="1" dirty="0"/>
              <a:t>Web</a:t>
            </a:r>
            <a:r>
              <a:rPr lang="ja-JP" altLang="en-US" sz="2400" b="1" dirty="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http://qgis.org/ja/site/about/index.html</a:t>
            </a:r>
            <a:r>
              <a:rPr lang="ja-JP" altLang="en-US" sz="1200" b="1" dirty="0"/>
              <a:t>を参考に作成</a:t>
            </a:r>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a:t>ポイントを星型にする</a:t>
            </a:r>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85D96F2C-8614-1B3C-50F5-2C0348F47A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3459" y="442366"/>
            <a:ext cx="6924093" cy="5128241"/>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a:t>属性テーブルのフィールドを指定し、</a:t>
            </a:r>
            <a:r>
              <a:rPr lang="ja-JP" altLang="en-US" b="1" dirty="0"/>
              <a:t>コンビニ</a:t>
            </a:r>
            <a:r>
              <a:rPr kumimoji="1" lang="ja-JP" altLang="en-US" b="1" dirty="0"/>
              <a:t>ごとに色分けをする</a:t>
            </a:r>
          </a:p>
        </p:txBody>
      </p:sp>
      <p:sp>
        <p:nvSpPr>
          <p:cNvPr id="7" name="正方形/長方形 6"/>
          <p:cNvSpPr/>
          <p:nvPr/>
        </p:nvSpPr>
        <p:spPr>
          <a:xfrm>
            <a:off x="2692801" y="678895"/>
            <a:ext cx="2022634"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95391" y="865741"/>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16713" y="4939115"/>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7F0D83E-82BD-B40F-EAB1-BB22A9F77E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3459" y="442366"/>
            <a:ext cx="6924093" cy="5128241"/>
          </a:xfrm>
          <a:prstGeom prst="rect">
            <a:avLst/>
          </a:prstGeom>
        </p:spPr>
      </p:pic>
      <p:sp>
        <p:nvSpPr>
          <p:cNvPr id="4" name="正方形/長方形 3"/>
          <p:cNvSpPr/>
          <p:nvPr/>
        </p:nvSpPr>
        <p:spPr>
          <a:xfrm>
            <a:off x="2707942" y="3781843"/>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83412" y="4934368"/>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611719" y="5363632"/>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64789" y="3915193"/>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83864" y="5105818"/>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a:t>：属性情報に基づいたラベルの表示ができる</a:t>
            </a:r>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CA6AE9C7-55FD-58C6-9685-F35FC8C278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69740" y="4171575"/>
            <a:ext cx="2188335" cy="872565"/>
          </a:xfrm>
          <a:prstGeom prst="rect">
            <a:avLst/>
          </a:prstGeom>
        </p:spPr>
      </p:pic>
    </p:spTree>
    <p:extLst>
      <p:ext uri="{BB962C8B-B14F-4D97-AF65-F5344CB8AC3E}">
        <p14:creationId xmlns:p14="http://schemas.microsoft.com/office/powerpoint/2010/main" val="856022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9" y="295856"/>
            <a:ext cx="6095133" cy="5124427"/>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85742" y="294717"/>
            <a:ext cx="2270430" cy="5125568"/>
          </a:xfrm>
          <a:prstGeom prst="rect">
            <a:avLst/>
          </a:prstGeom>
        </p:spPr>
      </p:pic>
      <p:sp>
        <p:nvSpPr>
          <p:cNvPr id="6" name="正方形/長方形 5"/>
          <p:cNvSpPr/>
          <p:nvPr/>
        </p:nvSpPr>
        <p:spPr>
          <a:xfrm>
            <a:off x="1809749" y="1000125"/>
            <a:ext cx="4208495"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8" y="1314450"/>
            <a:ext cx="4208495" cy="243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5005386" y="4310062"/>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672261" y="4124519"/>
            <a:ext cx="1855918" cy="17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F46E6510-C251-83F4-91CC-BF8461223EE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95084" y="4229913"/>
            <a:ext cx="1409703" cy="562097"/>
          </a:xfrm>
          <a:prstGeom prst="rect">
            <a:avLst/>
          </a:prstGeom>
        </p:spPr>
      </p:pic>
      <p:sp>
        <p:nvSpPr>
          <p:cNvPr id="7" name="正方形/長方形 6"/>
          <p:cNvSpPr/>
          <p:nvPr/>
        </p:nvSpPr>
        <p:spPr>
          <a:xfrm>
            <a:off x="1195083" y="4606049"/>
            <a:ext cx="1409702" cy="170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37688" cy="4338033"/>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a:t>新規</a:t>
            </a:r>
            <a:r>
              <a:rPr lang="ja-JP" altLang="en-US" sz="1600" b="1" dirty="0"/>
              <a:t>プリントレイアウト</a:t>
            </a:r>
            <a:r>
              <a:rPr kumimoji="1" lang="ja-JP" altLang="en-US" sz="1600" b="1" dirty="0"/>
              <a:t>を立ち上げ、プリントレイアウトのタイトル（地図名など任意）を入力する。</a:t>
            </a:r>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a:solidFill>
                  <a:srgbClr val="0070C0"/>
                </a:solidFill>
              </a:rPr>
              <a:t>プロジェクト＞新規プリントレイアウト</a:t>
            </a:r>
            <a:endParaRPr kumimoji="1" lang="ja-JP" altLang="en-US" sz="1800" b="1" dirty="0">
              <a:solidFill>
                <a:srgbClr val="0070C0"/>
              </a:solidFill>
            </a:endParaRPr>
          </a:p>
        </p:txBody>
      </p:sp>
      <p:pic>
        <p:nvPicPr>
          <p:cNvPr id="9" name="図 8">
            <a:extLst>
              <a:ext uri="{FF2B5EF4-FFF2-40B4-BE49-F238E27FC236}">
                <a16:creationId xmlns:a16="http://schemas.microsoft.com/office/drawing/2014/main" id="{28DADFDE-E870-1EF3-B33F-20DFB56DAF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48062" y="993273"/>
            <a:ext cx="2815514" cy="3275730"/>
          </a:xfrm>
          <a:prstGeom prst="rect">
            <a:avLst/>
          </a:prstGeom>
        </p:spPr>
      </p:pic>
      <p:cxnSp>
        <p:nvCxnSpPr>
          <p:cNvPr id="8" name="直線矢印コネクタ 7"/>
          <p:cNvCxnSpPr>
            <a:cxnSpLocks/>
          </p:cNvCxnSpPr>
          <p:nvPr/>
        </p:nvCxnSpPr>
        <p:spPr>
          <a:xfrm flipV="1">
            <a:off x="3589022" y="3364753"/>
            <a:ext cx="731966" cy="111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6FC94E8A-5760-01F7-A975-28D110D77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988" y="2221526"/>
            <a:ext cx="3751075" cy="1699112"/>
          </a:xfrm>
          <a:prstGeom prst="rect">
            <a:avLst/>
          </a:prstGeom>
        </p:spPr>
      </p:pic>
      <p:sp>
        <p:nvSpPr>
          <p:cNvPr id="11" name="正方形/長方形 10"/>
          <p:cNvSpPr/>
          <p:nvPr/>
        </p:nvSpPr>
        <p:spPr>
          <a:xfrm>
            <a:off x="4437275" y="3047922"/>
            <a:ext cx="3523383" cy="233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a:t>プリントコンポーザ</a:t>
            </a:r>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a:solidFill>
                  <a:srgbClr val="FF0000"/>
                </a:solidFill>
              </a:rPr>
              <a:t>①</a:t>
            </a: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a:t>①　アイテムの選択と移動</a:t>
            </a:r>
            <a:endParaRPr kumimoji="1" lang="en-US" altLang="ja-JP" sz="1600" b="1" dirty="0"/>
          </a:p>
          <a:p>
            <a:r>
              <a:rPr kumimoji="1" lang="ja-JP" altLang="en-US" sz="1600" b="1" dirty="0"/>
              <a:t>②　</a:t>
            </a:r>
            <a:r>
              <a:rPr lang="ja-JP" altLang="en-US" sz="1600" b="1" dirty="0"/>
              <a:t>地図の移動</a:t>
            </a:r>
          </a:p>
          <a:p>
            <a:r>
              <a:rPr kumimoji="1" lang="ja-JP" altLang="en-US" sz="1600" b="1" dirty="0"/>
              <a:t>③　地図の追加</a:t>
            </a:r>
            <a:endParaRPr kumimoji="1" lang="en-US" altLang="ja-JP" sz="1600" b="1" dirty="0"/>
          </a:p>
          <a:p>
            <a:r>
              <a:rPr lang="ja-JP" altLang="en-US" sz="1600" b="1" dirty="0"/>
              <a:t>④　画像の追加</a:t>
            </a:r>
            <a:endParaRPr lang="en-US" altLang="ja-JP" sz="1600" b="1" dirty="0"/>
          </a:p>
          <a:p>
            <a:r>
              <a:rPr kumimoji="1" lang="ja-JP" altLang="en-US" sz="1600" b="1" dirty="0"/>
              <a:t>⑤　テキストの追加</a:t>
            </a:r>
            <a:endParaRPr kumimoji="1" lang="en-US" altLang="ja-JP" sz="1600" b="1" dirty="0"/>
          </a:p>
          <a:p>
            <a:r>
              <a:rPr lang="ja-JP" altLang="en-US" sz="1600" b="1" dirty="0"/>
              <a:t>⑥</a:t>
            </a:r>
            <a:r>
              <a:rPr kumimoji="1" lang="ja-JP" altLang="en-US" sz="1600" b="1" dirty="0"/>
              <a:t>　凡例の追加</a:t>
            </a:r>
            <a:endParaRPr kumimoji="1" lang="en-US" altLang="ja-JP" sz="1600" b="1" dirty="0"/>
          </a:p>
          <a:p>
            <a:r>
              <a:rPr lang="ja-JP" altLang="en-US" sz="1600" b="1" dirty="0"/>
              <a:t>⑦　縮尺バーの追加</a:t>
            </a:r>
            <a:endParaRPr lang="en-US" altLang="ja-JP" sz="1600" b="1" dirty="0"/>
          </a:p>
          <a:p>
            <a:r>
              <a:rPr lang="ja-JP" altLang="en-US" sz="1600" b="1" dirty="0"/>
              <a:t>⑧</a:t>
            </a:r>
            <a:r>
              <a:rPr kumimoji="1" lang="ja-JP" altLang="en-US" sz="1600" b="1" dirty="0"/>
              <a:t>　地図</a:t>
            </a:r>
            <a:r>
              <a:rPr lang="ja-JP" altLang="en-US" sz="1600" b="1" dirty="0"/>
              <a:t>の出力</a:t>
            </a:r>
            <a:endParaRPr kumimoji="1" lang="en-US" altLang="ja-JP" sz="1600" b="1" dirty="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a:solidFill>
                  <a:srgbClr val="FF0000"/>
                </a:solidFill>
              </a:rPr>
              <a:t>②</a:t>
            </a: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a:t>地図のレイアウト</a:t>
            </a:r>
            <a:endParaRPr kumimoji="1" lang="en-US" altLang="ja-JP" sz="1600" dirty="0"/>
          </a:p>
          <a:p>
            <a:pPr algn="ctr"/>
            <a:endParaRPr kumimoji="1" lang="en-US" altLang="ja-JP" sz="1600" dirty="0"/>
          </a:p>
          <a:p>
            <a:pPr algn="ctr"/>
            <a:r>
              <a:rPr lang="en-US" altLang="ja-JP" sz="1400" dirty="0"/>
              <a:t>※</a:t>
            </a:r>
            <a:r>
              <a:rPr lang="ja-JP" altLang="en-US" sz="1400" dirty="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a:t>地図のレイアウトの履歴</a:t>
            </a:r>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a:t>アイテムの詳細設定</a:t>
            </a:r>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17300"/>
            <a:ext cx="7434146" cy="5715000"/>
          </a:xfrm>
          <a:prstGeom prst="rect">
            <a:avLst/>
          </a:prstGeom>
        </p:spPr>
      </p:pic>
      <p:sp>
        <p:nvSpPr>
          <p:cNvPr id="4" name="正方形/長方形 3"/>
          <p:cNvSpPr/>
          <p:nvPr/>
        </p:nvSpPr>
        <p:spPr>
          <a:xfrm>
            <a:off x="2809875" y="1370239"/>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547257"/>
            <a:ext cx="895349" cy="2129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4364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01412" y="4829175"/>
            <a:ext cx="2337513" cy="134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地図の追加</a:t>
            </a: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814" y="2578928"/>
            <a:ext cx="3082686" cy="2661556"/>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縮尺バーの追加</a:t>
            </a:r>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00860" y="818851"/>
            <a:ext cx="659606" cy="4896149"/>
          </a:xfrm>
          <a:prstGeom prst="rect">
            <a:avLst/>
          </a:prstGeom>
        </p:spPr>
      </p:pic>
      <p:sp>
        <p:nvSpPr>
          <p:cNvPr id="6" name="正方形/長方形 5"/>
          <p:cNvSpPr/>
          <p:nvPr/>
        </p:nvSpPr>
        <p:spPr>
          <a:xfrm>
            <a:off x="1175857" y="4971228"/>
            <a:ext cx="320278" cy="3931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611795" y="4628328"/>
            <a:ext cx="431800" cy="545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55" y="1449659"/>
            <a:ext cx="6178703" cy="3634531"/>
          </a:xfrm>
          <a:prstGeom prst="rect">
            <a:avLst/>
          </a:prstGeom>
        </p:spPr>
      </p:pic>
      <p:sp>
        <p:nvSpPr>
          <p:cNvPr id="12" name="正方形/長方形 11"/>
          <p:cNvSpPr/>
          <p:nvPr/>
        </p:nvSpPr>
        <p:spPr>
          <a:xfrm>
            <a:off x="3340100" y="3467101"/>
            <a:ext cx="1625599" cy="228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92862" y="4699000"/>
            <a:ext cx="846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0900" y="718456"/>
            <a:ext cx="1935220" cy="467463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20473" y="4739950"/>
            <a:ext cx="1573156" cy="403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2783" y="3227982"/>
            <a:ext cx="3580843" cy="2431423"/>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200" y="811181"/>
            <a:ext cx="3618769" cy="2463866"/>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58276" y="811180"/>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a:t>凡例の追加</a:t>
            </a:r>
          </a:p>
        </p:txBody>
      </p:sp>
      <p:sp>
        <p:nvSpPr>
          <p:cNvPr id="5" name="正方形/長方形 4"/>
          <p:cNvSpPr/>
          <p:nvPr/>
        </p:nvSpPr>
        <p:spPr>
          <a:xfrm>
            <a:off x="1948222" y="1516031"/>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a:t>自動アップデートのチェックをはずすと凡例</a:t>
            </a:r>
            <a:r>
              <a:rPr lang="ja-JP" altLang="en-US" sz="1600" b="1" dirty="0"/>
              <a:t>が</a:t>
            </a:r>
            <a:r>
              <a:rPr kumimoji="1" lang="ja-JP" altLang="en-US" sz="1600" b="1" dirty="0"/>
              <a:t>編集できる。名称の変更、凡例項目の追加と削除ができる。</a:t>
            </a:r>
            <a:endParaRPr kumimoji="1" lang="en-US" altLang="ja-JP" sz="1600" b="1" dirty="0"/>
          </a:p>
          <a:p>
            <a:endParaRPr kumimoji="1" lang="ja-JP" altLang="en-US" sz="1600" b="1" dirty="0"/>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3609" y="774441"/>
            <a:ext cx="363894" cy="4940559"/>
          </a:xfrm>
          <a:prstGeom prst="rect">
            <a:avLst/>
          </a:prstGeom>
        </p:spPr>
      </p:pic>
      <p:sp>
        <p:nvSpPr>
          <p:cNvPr id="8" name="正方形/長方形 7"/>
          <p:cNvSpPr/>
          <p:nvPr/>
        </p:nvSpPr>
        <p:spPr>
          <a:xfrm>
            <a:off x="1317023" y="5313351"/>
            <a:ext cx="438400" cy="34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508726" y="2969274"/>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516074" y="3320727"/>
            <a:ext cx="248620" cy="234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1755423" y="3809612"/>
            <a:ext cx="192799" cy="1266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2369976" y="1625568"/>
            <a:ext cx="2813096" cy="2003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61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
        <p:nvSpPr>
          <p:cNvPr id="2" name="正方形/長方形 1">
            <a:extLst>
              <a:ext uri="{FF2B5EF4-FFF2-40B4-BE49-F238E27FC236}">
                <a16:creationId xmlns:a16="http://schemas.microsoft.com/office/drawing/2014/main" id="{CAE3AC16-2E72-62C4-02A4-A18C51B116C4}"/>
              </a:ext>
            </a:extLst>
          </p:cNvPr>
          <p:cNvSpPr/>
          <p:nvPr/>
        </p:nvSpPr>
        <p:spPr>
          <a:xfrm>
            <a:off x="3639671" y="836709"/>
            <a:ext cx="412376" cy="25101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FB8E44F-861C-6A4B-AC10-3F42E4389C59}"/>
              </a:ext>
            </a:extLst>
          </p:cNvPr>
          <p:cNvSpPr txBox="1"/>
          <p:nvPr/>
        </p:nvSpPr>
        <p:spPr>
          <a:xfrm>
            <a:off x="3579160" y="468531"/>
            <a:ext cx="3304110" cy="308418"/>
          </a:xfrm>
          <a:prstGeom prst="rect">
            <a:avLst/>
          </a:prstGeom>
          <a:solidFill>
            <a:schemeClr val="bg1"/>
          </a:solidFill>
        </p:spPr>
        <p:txBody>
          <a:bodyPr wrap="none" rtlCol="0">
            <a:spAutoFit/>
          </a:bodyPr>
          <a:lstStyle/>
          <a:p>
            <a:r>
              <a:rPr kumimoji="1" lang="ja-JP" altLang="en-US" dirty="0"/>
              <a:t>地理院タイルを凡例に入れる場合は外す</a:t>
            </a:r>
          </a:p>
        </p:txBody>
      </p:sp>
    </p:spTree>
    <p:extLst>
      <p:ext uri="{BB962C8B-B14F-4D97-AF65-F5344CB8AC3E}">
        <p14:creationId xmlns:p14="http://schemas.microsoft.com/office/powerpoint/2010/main" val="1435491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63C1BD7-E455-03A8-07F2-1F8C982F0A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367974" y="631649"/>
            <a:ext cx="2490276" cy="4543099"/>
          </a:xfrm>
          <a:prstGeom prst="rect">
            <a:avLst/>
          </a:prstGeom>
        </p:spPr>
      </p:pic>
      <p:pic>
        <p:nvPicPr>
          <p:cNvPr id="7" name="図 6">
            <a:extLst>
              <a:ext uri="{FF2B5EF4-FFF2-40B4-BE49-F238E27FC236}">
                <a16:creationId xmlns:a16="http://schemas.microsoft.com/office/drawing/2014/main" id="{F69B5403-3642-3FD7-1940-221FE5CE78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6080" y="640853"/>
            <a:ext cx="2983674" cy="4581190"/>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5" t="-2"/>
          <a:stretch/>
        </p:blipFill>
        <p:spPr>
          <a:xfrm>
            <a:off x="937927" y="395749"/>
            <a:ext cx="2169933" cy="4795508"/>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a:t>方位記号の追加</a:t>
            </a:r>
            <a:endParaRPr kumimoji="1" lang="en-US" altLang="ja-JP" sz="1600" b="1" u="sng" dirty="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アイテムプロパティの検索ディレクトリをクリックすると様々なイメージが参照できる。</a:t>
            </a:r>
          </a:p>
        </p:txBody>
      </p:sp>
      <p:sp>
        <p:nvSpPr>
          <p:cNvPr id="6" name="正方形/長方形 5"/>
          <p:cNvSpPr/>
          <p:nvPr/>
        </p:nvSpPr>
        <p:spPr>
          <a:xfrm>
            <a:off x="964562" y="3152785"/>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319311" y="2961454"/>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916209" y="2218487"/>
            <a:ext cx="1050237" cy="1186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140166" y="3574263"/>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434038" y="2945371"/>
            <a:ext cx="1390651" cy="1683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l="-2"/>
          <a:stretch/>
        </p:blipFill>
        <p:spPr>
          <a:xfrm>
            <a:off x="481468" y="663045"/>
            <a:ext cx="6367202" cy="4910866"/>
          </a:xfrm>
          <a:prstGeom prst="rect">
            <a:avLst/>
          </a:prstGeom>
        </p:spPr>
      </p:pic>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a:t>の追加</a:t>
            </a: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0" y="663045"/>
            <a:ext cx="1804531" cy="4910866"/>
          </a:xfrm>
          <a:prstGeom prst="rect">
            <a:avLst/>
          </a:prstGeom>
        </p:spPr>
      </p:pic>
      <p:cxnSp>
        <p:nvCxnSpPr>
          <p:cNvPr id="5" name="直線矢印コネクタ 4"/>
          <p:cNvCxnSpPr>
            <a:stCxn id="9" idx="3"/>
          </p:cNvCxnSpPr>
          <p:nvPr/>
        </p:nvCxnSpPr>
        <p:spPr>
          <a:xfrm flipV="1">
            <a:off x="742950" y="1422401"/>
            <a:ext cx="2224185" cy="4563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831633" y="1604864"/>
            <a:ext cx="1216867" cy="319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1764457"/>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67135" y="886407"/>
            <a:ext cx="3610947"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a:t>地図のレイアウトが整ったら、画像としてエクスポートする</a:t>
            </a:r>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2990850" cy="441214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1251253"/>
              <a:ext cx="3629025" cy="1213846"/>
            </a:xfrm>
            <a:prstGeom prst="rect">
              <a:avLst/>
            </a:prstGeom>
          </p:spPr>
        </p:pic>
        <p:cxnSp>
          <p:nvCxnSpPr>
            <p:cNvPr id="9" name="直線矢印コネクタ 8"/>
            <p:cNvCxnSpPr/>
            <p:nvPr/>
          </p:nvCxnSpPr>
          <p:spPr>
            <a:xfrm flipV="1">
              <a:off x="2876801" y="2528842"/>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438023" y="2255752"/>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a:t>PC</a:t>
            </a:r>
            <a:r>
              <a:rPr kumimoji="1" lang="ja-JP" altLang="en-US" sz="1600" dirty="0"/>
              <a:t>の環境にあわせて、</a:t>
            </a:r>
            <a:r>
              <a:rPr kumimoji="1" lang="en-US" altLang="ja-JP" sz="1600" dirty="0"/>
              <a:t>32bit</a:t>
            </a:r>
            <a:r>
              <a:rPr kumimoji="1" lang="ja-JP" altLang="en-US" sz="1600" dirty="0"/>
              <a:t>版か</a:t>
            </a:r>
            <a:r>
              <a:rPr kumimoji="1" lang="en-US" altLang="ja-JP" sz="1600" dirty="0"/>
              <a:t>64bit</a:t>
            </a:r>
            <a:r>
              <a:rPr kumimoji="1" lang="ja-JP" altLang="en-US" sz="1600" dirty="0"/>
              <a:t>版を選択してダウンロードする</a:t>
            </a:r>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a:t>※</a:t>
            </a:r>
            <a:r>
              <a:rPr kumimoji="1" lang="ja-JP" altLang="en-US" sz="1600" dirty="0"/>
              <a:t>　</a:t>
            </a:r>
            <a:r>
              <a:rPr kumimoji="1" lang="en-US" altLang="ja-JP" sz="1600" dirty="0"/>
              <a:t>QGIS</a:t>
            </a:r>
            <a:r>
              <a:rPr kumimoji="1" lang="ja-JP" altLang="en-US" sz="1600" dirty="0"/>
              <a:t>は、バージョン更新の頻度が高いため、安定的にリリースされている</a:t>
            </a:r>
            <a:r>
              <a:rPr kumimoji="1" lang="en-US" altLang="ja-JP" sz="1600" dirty="0"/>
              <a:t>LTR</a:t>
            </a:r>
            <a:r>
              <a:rPr kumimoji="1" lang="ja-JP" altLang="en-US" sz="1600" dirty="0"/>
              <a:t>版のインストールを推奨</a:t>
            </a:r>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611078"/>
            <a:ext cx="7110598" cy="502831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a:t>画像としてエクスポートした地図を表示する</a:t>
            </a:r>
          </a:p>
        </p:txBody>
      </p:sp>
    </p:spTree>
    <p:extLst>
      <p:ext uri="{BB962C8B-B14F-4D97-AF65-F5344CB8AC3E}">
        <p14:creationId xmlns:p14="http://schemas.microsoft.com/office/powerpoint/2010/main" val="875792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3069" y="610895"/>
            <a:ext cx="4228931" cy="5003682"/>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a:t>QGIS</a:t>
            </a:r>
            <a:r>
              <a:rPr lang="ja-JP" altLang="en-US" sz="1800" b="1" dirty="0"/>
              <a:t>のビュー上に凡例と方位記号を表示する</a:t>
            </a:r>
            <a:endParaRPr kumimoji="1" lang="ja-JP" altLang="en-US" sz="1800" b="1" dirty="0"/>
          </a:p>
        </p:txBody>
      </p:sp>
      <p:cxnSp>
        <p:nvCxnSpPr>
          <p:cNvPr id="7" name="直線矢印コネクタ 6"/>
          <p:cNvCxnSpPr/>
          <p:nvPr/>
        </p:nvCxnSpPr>
        <p:spPr>
          <a:xfrm>
            <a:off x="4083934" y="3475457"/>
            <a:ext cx="560720" cy="371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83934" y="2472440"/>
            <a:ext cx="660417" cy="787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721257" y="673587"/>
            <a:ext cx="2866390" cy="369332"/>
          </a:xfrm>
          <a:prstGeom prst="rect">
            <a:avLst/>
          </a:prstGeom>
          <a:noFill/>
        </p:spPr>
        <p:txBody>
          <a:bodyPr wrap="square" rtlCol="0">
            <a:spAutoFit/>
          </a:bodyPr>
          <a:lstStyle/>
          <a:p>
            <a:r>
              <a:rPr lang="ja-JP" altLang="en-US" sz="1800" b="1" dirty="0">
                <a:solidFill>
                  <a:srgbClr val="0070C0"/>
                </a:solidFill>
              </a:rPr>
              <a:t>ビュー </a:t>
            </a:r>
            <a:r>
              <a:rPr kumimoji="1" lang="ja-JP" altLang="en-US" sz="1800" b="1" dirty="0">
                <a:solidFill>
                  <a:srgbClr val="0070C0"/>
                </a:solidFill>
              </a:rPr>
              <a:t>＞ 地図装飾</a:t>
            </a: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a:t>地図装飾からスケールバー、方位記号を追加する。</a:t>
            </a:r>
            <a:endParaRPr kumimoji="1" lang="en-US" altLang="ja-JP" sz="1600" b="1" dirty="0"/>
          </a:p>
          <a:p>
            <a:r>
              <a:rPr lang="ja-JP" altLang="en-US" sz="1600" b="1" dirty="0"/>
              <a:t>それぞれの形式や配置を決め、「方位</a:t>
            </a:r>
            <a:r>
              <a:rPr lang="en-US" altLang="ja-JP" sz="1600" b="1" dirty="0"/>
              <a:t>or</a:t>
            </a:r>
            <a:r>
              <a:rPr lang="ja-JP" altLang="en-US" sz="1600" b="1" dirty="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621" y="1110818"/>
            <a:ext cx="3831026" cy="1900238"/>
          </a:xfrm>
          <a:prstGeom prst="rect">
            <a:avLst/>
          </a:prstGeom>
        </p:spPr>
      </p:pic>
      <p:sp>
        <p:nvSpPr>
          <p:cNvPr id="17" name="正方形/長方形 16"/>
          <p:cNvSpPr/>
          <p:nvPr/>
        </p:nvSpPr>
        <p:spPr>
          <a:xfrm>
            <a:off x="4815114" y="131560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915" y="3141285"/>
            <a:ext cx="3807197" cy="1603320"/>
          </a:xfrm>
          <a:prstGeom prst="rect">
            <a:avLst/>
          </a:prstGeom>
        </p:spPr>
      </p:pic>
      <p:sp>
        <p:nvSpPr>
          <p:cNvPr id="20" name="正方形/長方形 19"/>
          <p:cNvSpPr/>
          <p:nvPr/>
        </p:nvSpPr>
        <p:spPr>
          <a:xfrm>
            <a:off x="4815114" y="326590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5828" y="790150"/>
            <a:ext cx="6707922" cy="4403605"/>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a:t>QGIS</a:t>
            </a:r>
            <a:r>
              <a:rPr lang="ja-JP" altLang="en-US" sz="1800" b="1" dirty="0"/>
              <a:t>のビュー上に縮尺と方位記号が表示された。</a:t>
            </a:r>
            <a:endParaRPr kumimoji="1" lang="ja-JP" altLang="en-US" sz="1800" b="1" dirty="0"/>
          </a:p>
        </p:txBody>
      </p:sp>
      <p:sp>
        <p:nvSpPr>
          <p:cNvPr id="2" name="円/楕円 1"/>
          <p:cNvSpPr/>
          <p:nvPr/>
        </p:nvSpPr>
        <p:spPr>
          <a:xfrm>
            <a:off x="2167235" y="68117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460568" y="4662002"/>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1748" y="729276"/>
            <a:ext cx="6586635" cy="4831997"/>
          </a:xfrm>
          <a:prstGeom prst="rect">
            <a:avLst/>
          </a:prstGeom>
        </p:spPr>
      </p:pic>
      <p:sp>
        <p:nvSpPr>
          <p:cNvPr id="2" name="タイトル 1"/>
          <p:cNvSpPr>
            <a:spLocks noGrp="1"/>
          </p:cNvSpPr>
          <p:nvPr>
            <p:ph type="title"/>
          </p:nvPr>
        </p:nvSpPr>
        <p:spPr/>
        <p:txBody>
          <a:bodyPr>
            <a:normAutofit fontScale="90000"/>
          </a:bodyPr>
          <a:lstStyle/>
          <a:p>
            <a:r>
              <a:rPr lang="ja-JP" altLang="en-US" dirty="0"/>
              <a:t>作業</a:t>
            </a:r>
            <a:r>
              <a:rPr kumimoji="1" lang="ja-JP" altLang="en-US" dirty="0"/>
              <a:t>ファイルの保存</a:t>
            </a:r>
          </a:p>
        </p:txBody>
      </p:sp>
    </p:spTree>
    <p:extLst>
      <p:ext uri="{BB962C8B-B14F-4D97-AF65-F5344CB8AC3E}">
        <p14:creationId xmlns:p14="http://schemas.microsoft.com/office/powerpoint/2010/main" val="3370897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FC19C2-FC17-C031-8DC7-F716A3A1F462}"/>
              </a:ext>
            </a:extLst>
          </p:cNvPr>
          <p:cNvSpPr>
            <a:spLocks noGrp="1"/>
          </p:cNvSpPr>
          <p:nvPr>
            <p:ph type="title"/>
          </p:nvPr>
        </p:nvSpPr>
        <p:spPr/>
        <p:txBody>
          <a:bodyPr>
            <a:normAutofit fontScale="90000"/>
          </a:bodyPr>
          <a:lstStyle/>
          <a:p>
            <a:pPr algn="ctr"/>
            <a:r>
              <a:rPr lang="ja-JP" altLang="en-US" dirty="0"/>
              <a:t>課題</a:t>
            </a:r>
            <a:r>
              <a:rPr lang="en-US" altLang="ja-JP" dirty="0"/>
              <a:t>1 </a:t>
            </a:r>
            <a:r>
              <a:rPr lang="ja-JP" altLang="en-US" dirty="0"/>
              <a:t>以下の図を作成しましょう</a:t>
            </a:r>
            <a:endParaRPr kumimoji="1" lang="ja-JP" altLang="en-US" dirty="0"/>
          </a:p>
        </p:txBody>
      </p:sp>
      <p:pic>
        <p:nvPicPr>
          <p:cNvPr id="4" name="図 3">
            <a:extLst>
              <a:ext uri="{FF2B5EF4-FFF2-40B4-BE49-F238E27FC236}">
                <a16:creationId xmlns:a16="http://schemas.microsoft.com/office/drawing/2014/main" id="{572B622C-7F6F-9439-6E79-8BF28D6C4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25" y="663045"/>
            <a:ext cx="7020567" cy="4960400"/>
          </a:xfrm>
          <a:prstGeom prst="rect">
            <a:avLst/>
          </a:prstGeom>
        </p:spPr>
      </p:pic>
    </p:spTree>
    <p:extLst>
      <p:ext uri="{BB962C8B-B14F-4D97-AF65-F5344CB8AC3E}">
        <p14:creationId xmlns:p14="http://schemas.microsoft.com/office/powerpoint/2010/main" val="2751748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2037746" y="2503557"/>
            <a:ext cx="5772734" cy="707886"/>
          </a:xfrm>
          <a:prstGeom prst="rect">
            <a:avLst/>
          </a:prstGeom>
          <a:noFill/>
        </p:spPr>
        <p:txBody>
          <a:bodyPr wrap="none" rtlCol="0">
            <a:spAutoFit/>
          </a:bodyPr>
          <a:lstStyle/>
          <a:p>
            <a:r>
              <a:rPr lang="ja-JP" altLang="en-US" sz="4000" dirty="0"/>
              <a:t>後半：ラスタデータの分析</a:t>
            </a:r>
            <a:endParaRPr kumimoji="1" lang="ja-JP" altLang="en-US" sz="4000" dirty="0"/>
          </a:p>
        </p:txBody>
      </p:sp>
    </p:spTree>
    <p:extLst>
      <p:ext uri="{BB962C8B-B14F-4D97-AF65-F5344CB8AC3E}">
        <p14:creationId xmlns:p14="http://schemas.microsoft.com/office/powerpoint/2010/main" val="1479780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1784" y="871374"/>
            <a:ext cx="7486082" cy="4222030"/>
          </a:xfrm>
          <a:prstGeom prst="rect">
            <a:avLst/>
          </a:prstGeom>
        </p:spPr>
      </p:pic>
      <p:sp>
        <p:nvSpPr>
          <p:cNvPr id="2" name="タイトル 1"/>
          <p:cNvSpPr>
            <a:spLocks noGrp="1"/>
          </p:cNvSpPr>
          <p:nvPr>
            <p:ph type="title"/>
          </p:nvPr>
        </p:nvSpPr>
        <p:spPr/>
        <p:txBody>
          <a:bodyPr>
            <a:noAutofit/>
          </a:bodyPr>
          <a:lstStyle/>
          <a:p>
            <a:r>
              <a:rPr kumimoji="1" lang="en-US" altLang="ja-JP" sz="3200" b="1" u="none" dirty="0">
                <a:solidFill>
                  <a:srgbClr val="0070C0"/>
                </a:solidFill>
              </a:rPr>
              <a:t>QGIS</a:t>
            </a:r>
            <a:r>
              <a:rPr kumimoji="1" lang="ja-JP" altLang="en-US" sz="3200" b="1" u="none" dirty="0">
                <a:solidFill>
                  <a:srgbClr val="0070C0"/>
                </a:solidFill>
              </a:rPr>
              <a:t>でラスタを読み込む</a:t>
            </a:r>
          </a:p>
        </p:txBody>
      </p:sp>
      <p:sp>
        <p:nvSpPr>
          <p:cNvPr id="7" name="テキスト ボックス 6"/>
          <p:cNvSpPr txBox="1"/>
          <p:nvPr/>
        </p:nvSpPr>
        <p:spPr>
          <a:xfrm>
            <a:off x="1338411" y="5225992"/>
            <a:ext cx="6719455" cy="338554"/>
          </a:xfrm>
          <a:prstGeom prst="rect">
            <a:avLst/>
          </a:prstGeom>
          <a:noFill/>
        </p:spPr>
        <p:txBody>
          <a:bodyPr wrap="square" rtlCol="0">
            <a:spAutoFit/>
          </a:bodyPr>
          <a:lstStyle/>
          <a:p>
            <a:pPr algn="ctr"/>
            <a:r>
              <a:rPr lang="ja-JP" altLang="en-US" sz="1600" b="1" dirty="0"/>
              <a:t>データソースマネージャから、ラスタを読み込む</a:t>
            </a:r>
            <a:endParaRPr kumimoji="1" lang="en-US" altLang="ja-JP" sz="1600" b="1" dirty="0"/>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02820" y="2555854"/>
            <a:ext cx="5396502" cy="2080967"/>
          </a:xfrm>
          <a:prstGeom prst="rect">
            <a:avLst/>
          </a:prstGeom>
        </p:spPr>
      </p:pic>
      <p:sp>
        <p:nvSpPr>
          <p:cNvPr id="11" name="正方形/長方形 10"/>
          <p:cNvSpPr/>
          <p:nvPr/>
        </p:nvSpPr>
        <p:spPr>
          <a:xfrm>
            <a:off x="571784" y="1857080"/>
            <a:ext cx="606567" cy="499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211290" y="3553906"/>
            <a:ext cx="1294722" cy="3959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796249" y="3949832"/>
            <a:ext cx="3584179" cy="263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a:off x="1178351" y="2356701"/>
            <a:ext cx="1951348" cy="386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816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5389F2B-7FB3-A527-92EE-7F09F33289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20572" y="461083"/>
            <a:ext cx="5663435" cy="4774441"/>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4205" y="349827"/>
            <a:ext cx="2854036" cy="5015345"/>
          </a:xfrm>
          <a:prstGeom prst="rect">
            <a:avLst/>
          </a:prstGeom>
        </p:spPr>
      </p:pic>
      <p:cxnSp>
        <p:nvCxnSpPr>
          <p:cNvPr id="9" name="直線矢印コネクタ 8"/>
          <p:cNvCxnSpPr/>
          <p:nvPr/>
        </p:nvCxnSpPr>
        <p:spPr>
          <a:xfrm flipV="1">
            <a:off x="2673926" y="3588327"/>
            <a:ext cx="684315" cy="11083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79096" y="1436766"/>
            <a:ext cx="1331231" cy="231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911155" y="955545"/>
            <a:ext cx="1209491" cy="16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タイトル 1"/>
          <p:cNvSpPr>
            <a:spLocks noGrp="1"/>
          </p:cNvSpPr>
          <p:nvPr>
            <p:ph type="title"/>
          </p:nvPr>
        </p:nvSpPr>
        <p:spPr>
          <a:xfrm>
            <a:off x="0" y="0"/>
            <a:ext cx="8467725" cy="505354"/>
          </a:xfrm>
        </p:spPr>
        <p:txBody>
          <a:bodyPr>
            <a:noAutofit/>
          </a:bodyPr>
          <a:lstStyle/>
          <a:p>
            <a:r>
              <a:rPr lang="en-US" altLang="ja-JP" sz="1800" u="none" dirty="0">
                <a:solidFill>
                  <a:srgbClr val="0070C0"/>
                </a:solidFill>
              </a:rPr>
              <a:t>1.DEM</a:t>
            </a:r>
            <a:r>
              <a:rPr lang="ja-JP" altLang="en-US" sz="1800" u="none" dirty="0">
                <a:solidFill>
                  <a:srgbClr val="0070C0"/>
                </a:solidFill>
              </a:rPr>
              <a:t>データの視覚的分析　標高段彩図</a:t>
            </a:r>
            <a:endParaRPr kumimoji="1" lang="ja-JP" altLang="en-US" sz="1800" u="none" dirty="0"/>
          </a:p>
        </p:txBody>
      </p:sp>
    </p:spTree>
    <p:extLst>
      <p:ext uri="{BB962C8B-B14F-4D97-AF65-F5344CB8AC3E}">
        <p14:creationId xmlns:p14="http://schemas.microsoft.com/office/powerpoint/2010/main" val="4097439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22031" b="3001"/>
          <a:stretch/>
        </p:blipFill>
        <p:spPr>
          <a:xfrm>
            <a:off x="719554" y="701777"/>
            <a:ext cx="7704892" cy="4440494"/>
          </a:xfrm>
          <a:prstGeom prst="rect">
            <a:avLst/>
          </a:prstGeom>
          <a:ln>
            <a:solidFill>
              <a:schemeClr val="bg2"/>
            </a:solidFill>
          </a:ln>
        </p:spPr>
      </p:pic>
      <p:sp>
        <p:nvSpPr>
          <p:cNvPr id="4" name="テキスト ボックス 3"/>
          <p:cNvSpPr txBox="1"/>
          <p:nvPr/>
        </p:nvSpPr>
        <p:spPr>
          <a:xfrm>
            <a:off x="2988072" y="245764"/>
            <a:ext cx="3167855" cy="308418"/>
          </a:xfrm>
          <a:prstGeom prst="rect">
            <a:avLst/>
          </a:prstGeom>
          <a:noFill/>
        </p:spPr>
        <p:txBody>
          <a:bodyPr wrap="none" rtlCol="0">
            <a:spAutoFit/>
          </a:bodyPr>
          <a:lstStyle/>
          <a:p>
            <a:r>
              <a:rPr kumimoji="1" lang="ja-JP" altLang="en-US" dirty="0"/>
              <a:t>以下のようにラスタの配色が変更できる</a:t>
            </a:r>
          </a:p>
        </p:txBody>
      </p:sp>
    </p:spTree>
    <p:extLst>
      <p:ext uri="{BB962C8B-B14F-4D97-AF65-F5344CB8AC3E}">
        <p14:creationId xmlns:p14="http://schemas.microsoft.com/office/powerpoint/2010/main" val="3710602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C00536E-FE4B-FF02-0184-D7C79B923D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200417" cy="5684553"/>
          </a:xfrm>
          <a:prstGeom prst="rect">
            <a:avLst/>
          </a:prstGeom>
        </p:spPr>
      </p:pic>
      <p:sp>
        <p:nvSpPr>
          <p:cNvPr id="7" name="正方形/長方形 6"/>
          <p:cNvSpPr/>
          <p:nvPr/>
        </p:nvSpPr>
        <p:spPr>
          <a:xfrm>
            <a:off x="1320161" y="772093"/>
            <a:ext cx="6719455" cy="304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646038" y="3072714"/>
            <a:ext cx="800468" cy="1665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92136" y="3072713"/>
            <a:ext cx="720438" cy="2115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320162" y="3318901"/>
            <a:ext cx="591324" cy="1665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759803" y="5474530"/>
            <a:ext cx="538857" cy="18210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98B29738-3A5B-64D6-C445-6E5972AE2FF8}"/>
              </a:ext>
            </a:extLst>
          </p:cNvPr>
          <p:cNvSpPr/>
          <p:nvPr/>
        </p:nvSpPr>
        <p:spPr>
          <a:xfrm>
            <a:off x="1363936" y="2309092"/>
            <a:ext cx="664281" cy="33319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9239CF68-BF91-3E21-5A14-5B4D849EE0C0}"/>
              </a:ext>
            </a:extLst>
          </p:cNvPr>
          <p:cNvSpPr/>
          <p:nvPr/>
        </p:nvSpPr>
        <p:spPr>
          <a:xfrm>
            <a:off x="2618805" y="2309092"/>
            <a:ext cx="664281" cy="33319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597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a:t>ダウンロードが終了したら、</a:t>
            </a:r>
            <a:r>
              <a:rPr kumimoji="1" lang="en-US" altLang="ja-JP" sz="1600" dirty="0"/>
              <a:t>.exe</a:t>
            </a:r>
            <a:r>
              <a:rPr kumimoji="1" lang="ja-JP" altLang="en-US" sz="1600" dirty="0"/>
              <a:t>ファイルを実行しインストールを行う</a:t>
            </a:r>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a:t>※</a:t>
            </a:r>
            <a:r>
              <a:rPr lang="ja-JP" altLang="en-US" dirty="0"/>
              <a:t>　</a:t>
            </a:r>
            <a:r>
              <a:rPr lang="en-US" altLang="ja-JP" dirty="0" err="1"/>
              <a:t>MacOS</a:t>
            </a:r>
            <a:r>
              <a:rPr lang="ja-JP" altLang="en-US" dirty="0"/>
              <a:t>の場合はインストール方法が異なる</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414" y="516193"/>
            <a:ext cx="8205799" cy="4912432"/>
          </a:xfrm>
          <a:prstGeom prst="rect">
            <a:avLst/>
          </a:prstGeom>
          <a:ln>
            <a:solidFill>
              <a:schemeClr val="bg2"/>
            </a:solidFill>
          </a:ln>
        </p:spPr>
      </p:pic>
      <p:sp>
        <p:nvSpPr>
          <p:cNvPr id="4" name="テキスト ボックス 3"/>
          <p:cNvSpPr txBox="1"/>
          <p:nvPr/>
        </p:nvSpPr>
        <p:spPr>
          <a:xfrm>
            <a:off x="2845404" y="152401"/>
            <a:ext cx="3453189" cy="308418"/>
          </a:xfrm>
          <a:prstGeom prst="rect">
            <a:avLst/>
          </a:prstGeom>
          <a:noFill/>
        </p:spPr>
        <p:txBody>
          <a:bodyPr wrap="none" rtlCol="0">
            <a:spAutoFit/>
          </a:bodyPr>
          <a:lstStyle/>
          <a:p>
            <a:r>
              <a:rPr kumimoji="1" lang="ja-JP" altLang="en-US" dirty="0"/>
              <a:t>以下は、</a:t>
            </a:r>
            <a:r>
              <a:rPr kumimoji="1" lang="en-US" altLang="ja-JP" dirty="0"/>
              <a:t>200</a:t>
            </a:r>
            <a:r>
              <a:rPr lang="ja-JP" altLang="en-US" dirty="0"/>
              <a:t>ｍ</a:t>
            </a:r>
            <a:r>
              <a:rPr kumimoji="1" lang="ja-JP" altLang="en-US" dirty="0"/>
              <a:t>間隔で標高値を色分けした。</a:t>
            </a:r>
          </a:p>
        </p:txBody>
      </p:sp>
    </p:spTree>
    <p:extLst>
      <p:ext uri="{BB962C8B-B14F-4D97-AF65-F5344CB8AC3E}">
        <p14:creationId xmlns:p14="http://schemas.microsoft.com/office/powerpoint/2010/main" val="3780757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521" y="1241401"/>
            <a:ext cx="3458732" cy="4378348"/>
          </a:xfrm>
          <a:prstGeom prst="rect">
            <a:avLst/>
          </a:prstGeom>
        </p:spPr>
      </p:pic>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9075" y="847724"/>
            <a:ext cx="4267200" cy="4772025"/>
          </a:xfrm>
          <a:prstGeom prst="rect">
            <a:avLst/>
          </a:prstGeom>
        </p:spPr>
      </p:pic>
      <p:sp>
        <p:nvSpPr>
          <p:cNvPr id="2" name="タイトル 1"/>
          <p:cNvSpPr>
            <a:spLocks noGrp="1"/>
          </p:cNvSpPr>
          <p:nvPr>
            <p:ph type="title"/>
          </p:nvPr>
        </p:nvSpPr>
        <p:spPr>
          <a:xfrm>
            <a:off x="371474" y="157691"/>
            <a:ext cx="8467725" cy="505354"/>
          </a:xfrm>
        </p:spPr>
        <p:txBody>
          <a:bodyPr>
            <a:noAutofit/>
          </a:bodyPr>
          <a:lstStyle/>
          <a:p>
            <a:r>
              <a:rPr lang="en-US" altLang="ja-JP" sz="3200" u="none" dirty="0">
                <a:solidFill>
                  <a:srgbClr val="0070C0"/>
                </a:solidFill>
              </a:rPr>
              <a:t>1.DEM</a:t>
            </a:r>
            <a:r>
              <a:rPr lang="ja-JP" altLang="en-US" sz="3200" u="none" dirty="0">
                <a:solidFill>
                  <a:srgbClr val="0070C0"/>
                </a:solidFill>
              </a:rPr>
              <a:t>データの視覚的分析　傾斜区分図の作成</a:t>
            </a:r>
            <a:endParaRPr kumimoji="1" lang="ja-JP" altLang="en-US" sz="3200" u="none" dirty="0"/>
          </a:p>
        </p:txBody>
      </p:sp>
      <p:sp>
        <p:nvSpPr>
          <p:cNvPr id="5" name="テキスト ボックス 4"/>
          <p:cNvSpPr txBox="1"/>
          <p:nvPr/>
        </p:nvSpPr>
        <p:spPr>
          <a:xfrm>
            <a:off x="6876002" y="663058"/>
            <a:ext cx="2154757" cy="369332"/>
          </a:xfrm>
          <a:prstGeom prst="rect">
            <a:avLst/>
          </a:prstGeom>
          <a:noFill/>
        </p:spPr>
        <p:txBody>
          <a:bodyPr wrap="none" rtlCol="0">
            <a:spAutoFit/>
          </a:bodyPr>
          <a:lstStyle/>
          <a:p>
            <a:r>
              <a:rPr kumimoji="1" lang="ja-JP" altLang="en-US" sz="1800" b="1" dirty="0">
                <a:solidFill>
                  <a:srgbClr val="0070C0"/>
                </a:solidFill>
              </a:rPr>
              <a:t>ラスタ</a:t>
            </a:r>
            <a:r>
              <a:rPr lang="ja-JP" altLang="en-US" sz="1800" b="1" dirty="0">
                <a:solidFill>
                  <a:srgbClr val="0070C0"/>
                </a:solidFill>
              </a:rPr>
              <a:t>＞解析</a:t>
            </a:r>
            <a:r>
              <a:rPr kumimoji="1" lang="ja-JP" altLang="en-US" sz="1800" b="1" dirty="0">
                <a:solidFill>
                  <a:srgbClr val="0070C0"/>
                </a:solidFill>
              </a:rPr>
              <a:t>＞傾斜</a:t>
            </a:r>
          </a:p>
        </p:txBody>
      </p:sp>
      <p:cxnSp>
        <p:nvCxnSpPr>
          <p:cNvPr id="8" name="直線矢印コネクタ 7"/>
          <p:cNvCxnSpPr/>
          <p:nvPr/>
        </p:nvCxnSpPr>
        <p:spPr>
          <a:xfrm flipV="1">
            <a:off x="4060319" y="4305300"/>
            <a:ext cx="545017" cy="5693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4810126" y="1942118"/>
            <a:ext cx="2750172"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6135181" y="5350327"/>
            <a:ext cx="56197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p:nvSpPr>
        <p:spPr>
          <a:xfrm>
            <a:off x="4828737" y="3751868"/>
            <a:ext cx="2806974" cy="150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017443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3383213" y="378656"/>
            <a:ext cx="2377574" cy="338554"/>
          </a:xfrm>
          <a:prstGeom prst="rect">
            <a:avLst/>
          </a:prstGeom>
        </p:spPr>
        <p:txBody>
          <a:bodyPr wrap="none">
            <a:spAutoFit/>
          </a:bodyPr>
          <a:lstStyle/>
          <a:p>
            <a:r>
              <a:rPr lang="ja-JP" altLang="en-US" sz="1600" b="1" dirty="0"/>
              <a:t>傾斜区分図が表示された</a:t>
            </a:r>
            <a:endParaRPr lang="ja-JP" altLang="en-US" b="1"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1925" y="1247775"/>
            <a:ext cx="4302548" cy="3810000"/>
          </a:xfrm>
          <a:prstGeom prst="rect">
            <a:avLst/>
          </a:prstGeom>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38675" y="1333500"/>
            <a:ext cx="4174652" cy="3724275"/>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38675" y="3334785"/>
            <a:ext cx="657225" cy="1722990"/>
          </a:xfrm>
          <a:prstGeom prst="rect">
            <a:avLst/>
          </a:prstGeom>
        </p:spPr>
      </p:pic>
    </p:spTree>
    <p:extLst>
      <p:ext uri="{BB962C8B-B14F-4D97-AF65-F5344CB8AC3E}">
        <p14:creationId xmlns:p14="http://schemas.microsoft.com/office/powerpoint/2010/main" val="2331163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002" y="926465"/>
            <a:ext cx="3534459" cy="4474209"/>
          </a:xfrm>
          <a:prstGeom prst="rect">
            <a:avLst/>
          </a:prstGeom>
        </p:spPr>
      </p:pic>
      <p:sp>
        <p:nvSpPr>
          <p:cNvPr id="2" name="タイトル 1"/>
          <p:cNvSpPr>
            <a:spLocks noGrp="1"/>
          </p:cNvSpPr>
          <p:nvPr>
            <p:ph type="title"/>
          </p:nvPr>
        </p:nvSpPr>
        <p:spPr/>
        <p:txBody>
          <a:bodyPr>
            <a:normAutofit fontScale="90000"/>
          </a:bodyPr>
          <a:lstStyle/>
          <a:p>
            <a:r>
              <a:rPr lang="ja-JP" altLang="en-US" sz="3600" u="none" dirty="0">
                <a:solidFill>
                  <a:srgbClr val="0070C0"/>
                </a:solidFill>
              </a:rPr>
              <a:t>斜面方位図の作成</a:t>
            </a:r>
            <a:endParaRPr kumimoji="1" lang="ja-JP" altLang="en-US" u="none" dirty="0"/>
          </a:p>
        </p:txBody>
      </p:sp>
      <p:sp>
        <p:nvSpPr>
          <p:cNvPr id="5" name="テキスト ボックス 4"/>
          <p:cNvSpPr txBox="1"/>
          <p:nvPr/>
        </p:nvSpPr>
        <p:spPr>
          <a:xfrm>
            <a:off x="4053831" y="201380"/>
            <a:ext cx="2619628" cy="369332"/>
          </a:xfrm>
          <a:prstGeom prst="rect">
            <a:avLst/>
          </a:prstGeom>
          <a:noFill/>
        </p:spPr>
        <p:txBody>
          <a:bodyPr wrap="none" rtlCol="0">
            <a:spAutoFit/>
          </a:bodyPr>
          <a:lstStyle/>
          <a:p>
            <a:r>
              <a:rPr kumimoji="1" lang="ja-JP" altLang="en-US" sz="1800" b="1" dirty="0">
                <a:solidFill>
                  <a:srgbClr val="0070C0"/>
                </a:solidFill>
              </a:rPr>
              <a:t>ラスタ</a:t>
            </a:r>
            <a:r>
              <a:rPr lang="ja-JP" altLang="en-US" sz="1800" b="1" dirty="0">
                <a:solidFill>
                  <a:srgbClr val="0070C0"/>
                </a:solidFill>
              </a:rPr>
              <a:t>＞地形</a:t>
            </a:r>
            <a:r>
              <a:rPr kumimoji="1" lang="ja-JP" altLang="en-US" sz="1800" b="1" dirty="0">
                <a:solidFill>
                  <a:srgbClr val="0070C0"/>
                </a:solidFill>
              </a:rPr>
              <a:t>＞傾斜方位</a:t>
            </a:r>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71475" y="904875"/>
            <a:ext cx="4176572" cy="4495800"/>
          </a:xfrm>
          <a:prstGeom prst="rect">
            <a:avLst/>
          </a:prstGeom>
        </p:spPr>
      </p:pic>
      <p:sp>
        <p:nvSpPr>
          <p:cNvPr id="8" name="正方形/長方形 7"/>
          <p:cNvSpPr/>
          <p:nvPr/>
        </p:nvSpPr>
        <p:spPr>
          <a:xfrm>
            <a:off x="2057400" y="2305050"/>
            <a:ext cx="2490647" cy="276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0" name="直線矢印コネクタ 9"/>
          <p:cNvCxnSpPr>
            <a:stCxn id="8" idx="3"/>
          </p:cNvCxnSpPr>
          <p:nvPr/>
        </p:nvCxnSpPr>
        <p:spPr>
          <a:xfrm flipV="1">
            <a:off x="4548047" y="2443162"/>
            <a:ext cx="300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5101606" y="1656368"/>
            <a:ext cx="2905125"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p:nvSpPr>
        <p:spPr>
          <a:xfrm>
            <a:off x="6426792" y="5114925"/>
            <a:ext cx="56197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5063899" y="3321868"/>
            <a:ext cx="3024299" cy="137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1447868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572000" y="1212402"/>
            <a:ext cx="4360444" cy="3873948"/>
          </a:xfrm>
          <a:prstGeom prst="rect">
            <a:avLst/>
          </a:prstGeom>
        </p:spPr>
      </p:pic>
      <p:sp>
        <p:nvSpPr>
          <p:cNvPr id="3" name="正方形/長方形 2"/>
          <p:cNvSpPr/>
          <p:nvPr/>
        </p:nvSpPr>
        <p:spPr>
          <a:xfrm>
            <a:off x="1756165" y="331326"/>
            <a:ext cx="5631670" cy="338554"/>
          </a:xfrm>
          <a:prstGeom prst="rect">
            <a:avLst/>
          </a:prstGeom>
        </p:spPr>
        <p:txBody>
          <a:bodyPr wrap="none">
            <a:spAutoFit/>
          </a:bodyPr>
          <a:lstStyle/>
          <a:p>
            <a:r>
              <a:rPr lang="ja-JP" altLang="en-US" sz="1600" b="1" dirty="0"/>
              <a:t>斜面は、</a:t>
            </a:r>
            <a:r>
              <a:rPr lang="en-US" altLang="ja-JP" sz="1600" b="1" dirty="0"/>
              <a:t>0-360°</a:t>
            </a:r>
            <a:r>
              <a:rPr lang="ja-JP" altLang="en-US" sz="1600" b="1" dirty="0"/>
              <a:t>で表現されるため角度に応じて値を分類する。</a:t>
            </a:r>
            <a:endParaRPr lang="ja-JP" altLang="en-US" b="1" dirty="0"/>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3838575"/>
            <a:ext cx="888828" cy="1247775"/>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1450" y="1225217"/>
            <a:ext cx="4309060" cy="3861133"/>
          </a:xfrm>
          <a:prstGeom prst="rect">
            <a:avLst/>
          </a:prstGeom>
        </p:spPr>
      </p:pic>
    </p:spTree>
    <p:extLst>
      <p:ext uri="{BB962C8B-B14F-4D97-AF65-F5344CB8AC3E}">
        <p14:creationId xmlns:p14="http://schemas.microsoft.com/office/powerpoint/2010/main" val="1935369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088" y="901484"/>
            <a:ext cx="3751868" cy="4499191"/>
          </a:xfrm>
          <a:prstGeom prst="rect">
            <a:avLst/>
          </a:prstGeom>
        </p:spPr>
      </p:pic>
      <p:sp>
        <p:nvSpPr>
          <p:cNvPr id="2" name="タイトル 1"/>
          <p:cNvSpPr>
            <a:spLocks noGrp="1"/>
          </p:cNvSpPr>
          <p:nvPr>
            <p:ph type="title"/>
          </p:nvPr>
        </p:nvSpPr>
        <p:spPr>
          <a:xfrm>
            <a:off x="707922" y="257613"/>
            <a:ext cx="7886700" cy="505354"/>
          </a:xfrm>
        </p:spPr>
        <p:txBody>
          <a:bodyPr>
            <a:noAutofit/>
          </a:bodyPr>
          <a:lstStyle/>
          <a:p>
            <a:r>
              <a:rPr kumimoji="1" lang="ja-JP" altLang="en-US" sz="3200" b="1" u="none" dirty="0">
                <a:solidFill>
                  <a:srgbClr val="0070C0"/>
                </a:solidFill>
              </a:rPr>
              <a:t>陰影図の</a:t>
            </a:r>
            <a:r>
              <a:rPr lang="ja-JP" altLang="en-US" sz="3200" b="1" u="none" dirty="0">
                <a:solidFill>
                  <a:srgbClr val="0070C0"/>
                </a:solidFill>
              </a:rPr>
              <a:t>作成</a:t>
            </a:r>
            <a:endParaRPr kumimoji="1" lang="ja-JP" altLang="en-US" sz="3200" b="1" u="none" dirty="0">
              <a:solidFill>
                <a:srgbClr val="0070C0"/>
              </a:solidFill>
            </a:endParaRPr>
          </a:p>
        </p:txBody>
      </p:sp>
      <p:sp>
        <p:nvSpPr>
          <p:cNvPr id="9" name="テキスト ボックス 8"/>
          <p:cNvSpPr txBox="1"/>
          <p:nvPr/>
        </p:nvSpPr>
        <p:spPr>
          <a:xfrm>
            <a:off x="4444356" y="325624"/>
            <a:ext cx="2870844" cy="369332"/>
          </a:xfrm>
          <a:prstGeom prst="rect">
            <a:avLst/>
          </a:prstGeom>
          <a:noFill/>
        </p:spPr>
        <p:txBody>
          <a:bodyPr wrap="square" rtlCol="0">
            <a:spAutoFit/>
          </a:bodyPr>
          <a:lstStyle/>
          <a:p>
            <a:r>
              <a:rPr kumimoji="1" lang="ja-JP" altLang="en-US" sz="1800" b="1" dirty="0">
                <a:solidFill>
                  <a:srgbClr val="0070C0"/>
                </a:solidFill>
              </a:rPr>
              <a:t>ラスタ</a:t>
            </a:r>
            <a:r>
              <a:rPr lang="ja-JP" altLang="en-US" sz="1800" b="1" dirty="0">
                <a:solidFill>
                  <a:srgbClr val="0070C0"/>
                </a:solidFill>
              </a:rPr>
              <a:t>＞解析</a:t>
            </a:r>
            <a:r>
              <a:rPr kumimoji="1" lang="ja-JP" altLang="en-US" sz="1800" b="1" dirty="0">
                <a:solidFill>
                  <a:srgbClr val="0070C0"/>
                </a:solidFill>
              </a:rPr>
              <a:t>＞陰影図</a:t>
            </a:r>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71475" y="904875"/>
            <a:ext cx="4176572" cy="4495800"/>
          </a:xfrm>
          <a:prstGeom prst="rect">
            <a:avLst/>
          </a:prstGeom>
        </p:spPr>
      </p:pic>
      <p:sp>
        <p:nvSpPr>
          <p:cNvPr id="10" name="正方形/長方形 9"/>
          <p:cNvSpPr/>
          <p:nvPr/>
        </p:nvSpPr>
        <p:spPr>
          <a:xfrm>
            <a:off x="2081353" y="3629025"/>
            <a:ext cx="2490647" cy="276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1" name="直線矢印コネクタ 10"/>
          <p:cNvCxnSpPr>
            <a:stCxn id="10" idx="3"/>
          </p:cNvCxnSpPr>
          <p:nvPr/>
        </p:nvCxnSpPr>
        <p:spPr>
          <a:xfrm flipV="1">
            <a:off x="4572000" y="3767137"/>
            <a:ext cx="30017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4953491" y="1555423"/>
            <a:ext cx="3087574" cy="16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p:nvSpPr>
        <p:spPr>
          <a:xfrm>
            <a:off x="6681413" y="5134663"/>
            <a:ext cx="56197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4962917" y="4410860"/>
            <a:ext cx="3115854" cy="179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1645810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855563" y="5033334"/>
            <a:ext cx="5288437" cy="584775"/>
          </a:xfrm>
          <a:prstGeom prst="rect">
            <a:avLst/>
          </a:prstGeom>
          <a:noFill/>
        </p:spPr>
        <p:txBody>
          <a:bodyPr wrap="square" rtlCol="0">
            <a:spAutoFit/>
          </a:bodyPr>
          <a:lstStyle/>
          <a:p>
            <a:r>
              <a:rPr kumimoji="1" lang="ja-JP" altLang="en-US" sz="1600" b="1" dirty="0"/>
              <a:t>陰影図の上に</a:t>
            </a:r>
            <a:r>
              <a:rPr lang="ja-JP" altLang="en-US" sz="1600" b="1" dirty="0"/>
              <a:t>標高値の</a:t>
            </a:r>
            <a:r>
              <a:rPr kumimoji="1" lang="ja-JP" altLang="en-US" sz="1600" b="1" dirty="0"/>
              <a:t>ラスタを重ねて、プロパティ＞透過率を設定することで</a:t>
            </a:r>
            <a:r>
              <a:rPr lang="ja-JP" altLang="en-US" sz="1600" b="1" dirty="0"/>
              <a:t>地形の高低さが読み取りやすくなる。</a:t>
            </a:r>
            <a:endParaRPr kumimoji="1" lang="ja-JP" altLang="en-US" sz="1600" b="1" dirty="0"/>
          </a:p>
        </p:txBody>
      </p:sp>
      <p:sp>
        <p:nvSpPr>
          <p:cNvPr id="2" name="正方形/長方形 1"/>
          <p:cNvSpPr/>
          <p:nvPr/>
        </p:nvSpPr>
        <p:spPr>
          <a:xfrm>
            <a:off x="3588397" y="438692"/>
            <a:ext cx="1967205" cy="338554"/>
          </a:xfrm>
          <a:prstGeom prst="rect">
            <a:avLst/>
          </a:prstGeom>
        </p:spPr>
        <p:txBody>
          <a:bodyPr wrap="none">
            <a:spAutoFit/>
          </a:bodyPr>
          <a:lstStyle/>
          <a:p>
            <a:r>
              <a:rPr lang="ja-JP" altLang="en-US" sz="1600" b="1" dirty="0"/>
              <a:t>陰影図が表示された</a:t>
            </a:r>
            <a:endParaRPr lang="ja-JP" altLang="en-US" b="1"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8245" y="951886"/>
            <a:ext cx="4386451" cy="3895024"/>
          </a:xfrm>
          <a:prstGeom prst="rect">
            <a:avLst/>
          </a:prstGeom>
        </p:spPr>
      </p:pic>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946501"/>
            <a:ext cx="4417415" cy="3895024"/>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3112649"/>
            <a:ext cx="725864" cy="1728876"/>
          </a:xfrm>
          <a:prstGeom prst="rect">
            <a:avLst/>
          </a:prstGeom>
        </p:spPr>
      </p:pic>
    </p:spTree>
    <p:extLst>
      <p:ext uri="{BB962C8B-B14F-4D97-AF65-F5344CB8AC3E}">
        <p14:creationId xmlns:p14="http://schemas.microsoft.com/office/powerpoint/2010/main" val="1808788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19BF45B-7BAF-0BE7-3C6A-861EA618C5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4825" y="1169312"/>
            <a:ext cx="4445290" cy="3293219"/>
          </a:xfrm>
          <a:prstGeom prst="rect">
            <a:avLst/>
          </a:prstGeom>
        </p:spPr>
      </p:pic>
      <p:sp>
        <p:nvSpPr>
          <p:cNvPr id="2" name="タイトル 1"/>
          <p:cNvSpPr>
            <a:spLocks noGrp="1"/>
          </p:cNvSpPr>
          <p:nvPr>
            <p:ph type="title"/>
          </p:nvPr>
        </p:nvSpPr>
        <p:spPr/>
        <p:txBody>
          <a:bodyPr>
            <a:noAutofit/>
          </a:bodyPr>
          <a:lstStyle/>
          <a:p>
            <a:r>
              <a:rPr kumimoji="1" lang="ja-JP" altLang="en-US" sz="3200" b="1" u="none" dirty="0">
                <a:solidFill>
                  <a:srgbClr val="0070C0"/>
                </a:solidFill>
              </a:rPr>
              <a:t>鳥瞰図の作成</a:t>
            </a:r>
          </a:p>
        </p:txBody>
      </p:sp>
      <p:sp>
        <p:nvSpPr>
          <p:cNvPr id="5" name="テキスト ボックス 4"/>
          <p:cNvSpPr txBox="1"/>
          <p:nvPr/>
        </p:nvSpPr>
        <p:spPr>
          <a:xfrm>
            <a:off x="3509247" y="190619"/>
            <a:ext cx="5399213" cy="646331"/>
          </a:xfrm>
          <a:prstGeom prst="rect">
            <a:avLst/>
          </a:prstGeom>
          <a:noFill/>
        </p:spPr>
        <p:txBody>
          <a:bodyPr wrap="square" rtlCol="0">
            <a:spAutoFit/>
          </a:bodyPr>
          <a:lstStyle/>
          <a:p>
            <a:r>
              <a:rPr kumimoji="1" lang="ja-JP" altLang="en-US" sz="1800" b="1" dirty="0">
                <a:solidFill>
                  <a:srgbClr val="0070C0"/>
                </a:solidFill>
              </a:rPr>
              <a:t>ビュー</a:t>
            </a:r>
            <a:r>
              <a:rPr lang="ja-JP" altLang="en-US" sz="1800" b="1" dirty="0">
                <a:solidFill>
                  <a:srgbClr val="0070C0"/>
                </a:solidFill>
              </a:rPr>
              <a:t>＞新しい</a:t>
            </a:r>
            <a:r>
              <a:rPr lang="en-US" altLang="ja-JP" sz="1800" b="1" dirty="0">
                <a:solidFill>
                  <a:srgbClr val="0070C0"/>
                </a:solidFill>
              </a:rPr>
              <a:t>3</a:t>
            </a:r>
            <a:r>
              <a:rPr lang="ja-JP" altLang="en-US" sz="1800" b="1" dirty="0">
                <a:solidFill>
                  <a:srgbClr val="0070C0"/>
                </a:solidFill>
              </a:rPr>
              <a:t>Ｄマップビューを選択し、３Ｄビューの設定をクリックする。</a:t>
            </a:r>
            <a:endParaRPr lang="en-US" altLang="ja-JP" sz="1800" b="1" dirty="0">
              <a:solidFill>
                <a:srgbClr val="0070C0"/>
              </a:solidFill>
            </a:endParaRPr>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9600" y="800748"/>
            <a:ext cx="3636336" cy="4709055"/>
          </a:xfrm>
          <a:prstGeom prst="rect">
            <a:avLst/>
          </a:prstGeom>
        </p:spPr>
      </p:pic>
      <p:cxnSp>
        <p:nvCxnSpPr>
          <p:cNvPr id="12" name="直線矢印コネクタ 11"/>
          <p:cNvCxnSpPr/>
          <p:nvPr/>
        </p:nvCxnSpPr>
        <p:spPr>
          <a:xfrm>
            <a:off x="4019550" y="1685925"/>
            <a:ext cx="428625" cy="9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6246373" y="1390650"/>
            <a:ext cx="276023" cy="238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053422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489E465-54B5-E8C8-76F5-F47A04699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60" y="274776"/>
            <a:ext cx="4885402" cy="443601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b="16813"/>
          <a:stretch/>
        </p:blipFill>
        <p:spPr>
          <a:xfrm>
            <a:off x="5270429" y="252735"/>
            <a:ext cx="3743526" cy="2103607"/>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276088" y="2638480"/>
            <a:ext cx="3737867" cy="2042809"/>
          </a:xfrm>
          <a:prstGeom prst="rect">
            <a:avLst/>
          </a:prstGeom>
        </p:spPr>
      </p:pic>
      <p:sp>
        <p:nvSpPr>
          <p:cNvPr id="7" name="正方形/長方形 6"/>
          <p:cNvSpPr/>
          <p:nvPr/>
        </p:nvSpPr>
        <p:spPr>
          <a:xfrm>
            <a:off x="2437387" y="802329"/>
            <a:ext cx="2557766"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2212956" y="4370747"/>
            <a:ext cx="681024" cy="269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ボックス 8"/>
          <p:cNvSpPr txBox="1"/>
          <p:nvPr/>
        </p:nvSpPr>
        <p:spPr>
          <a:xfrm>
            <a:off x="565964" y="5217346"/>
            <a:ext cx="8012071" cy="524503"/>
          </a:xfrm>
          <a:prstGeom prst="rect">
            <a:avLst/>
          </a:prstGeom>
          <a:noFill/>
        </p:spPr>
        <p:txBody>
          <a:bodyPr wrap="square" rtlCol="0">
            <a:spAutoFit/>
          </a:bodyPr>
          <a:lstStyle/>
          <a:p>
            <a:r>
              <a:rPr lang="ja-JP" altLang="en-US" dirty="0"/>
              <a:t>高さに標高値のラスタデータを指定し、ＯＫをクリックする。ウィンドウ内で地図を動かすと</a:t>
            </a:r>
            <a:r>
              <a:rPr lang="en-US" altLang="ja-JP" dirty="0"/>
              <a:t>3</a:t>
            </a:r>
            <a:r>
              <a:rPr lang="ja-JP" altLang="en-US" dirty="0"/>
              <a:t>次元表示されていることが確認できる。鉛直スケールを</a:t>
            </a:r>
            <a:r>
              <a:rPr lang="en-US" altLang="ja-JP" dirty="0"/>
              <a:t>1</a:t>
            </a:r>
            <a:r>
              <a:rPr lang="ja-JP" altLang="en-US" dirty="0"/>
              <a:t>以上とすると、右下の図のように地形を誇張して表現できる</a:t>
            </a:r>
          </a:p>
        </p:txBody>
      </p:sp>
      <p:cxnSp>
        <p:nvCxnSpPr>
          <p:cNvPr id="11" name="直線矢印コネクタ 10"/>
          <p:cNvCxnSpPr>
            <a:cxnSpLocks/>
            <a:endCxn id="5" idx="1"/>
          </p:cNvCxnSpPr>
          <p:nvPr/>
        </p:nvCxnSpPr>
        <p:spPr>
          <a:xfrm flipV="1">
            <a:off x="2951736" y="3659885"/>
            <a:ext cx="2324352" cy="821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91681138-9321-C141-B7D2-DE79972D317E}"/>
              </a:ext>
            </a:extLst>
          </p:cNvPr>
          <p:cNvSpPr/>
          <p:nvPr/>
        </p:nvSpPr>
        <p:spPr>
          <a:xfrm>
            <a:off x="3375757" y="1040454"/>
            <a:ext cx="1619395" cy="269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121442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27B42DD-A731-64FB-52C3-551A1D5E40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3120" y="1268043"/>
            <a:ext cx="7242243" cy="4231784"/>
          </a:xfrm>
          <a:prstGeom prst="rect">
            <a:avLst/>
          </a:prstGeom>
        </p:spPr>
      </p:pic>
      <p:sp>
        <p:nvSpPr>
          <p:cNvPr id="3" name="タイトル 1"/>
          <p:cNvSpPr>
            <a:spLocks noGrp="1"/>
          </p:cNvSpPr>
          <p:nvPr>
            <p:ph type="title"/>
          </p:nvPr>
        </p:nvSpPr>
        <p:spPr>
          <a:xfrm>
            <a:off x="371475" y="157691"/>
            <a:ext cx="7886700" cy="505354"/>
          </a:xfrm>
        </p:spPr>
        <p:txBody>
          <a:bodyPr>
            <a:noAutofit/>
          </a:bodyPr>
          <a:lstStyle/>
          <a:p>
            <a:r>
              <a:rPr lang="ja-JP" altLang="en-US" sz="3200" b="1" u="none" dirty="0">
                <a:solidFill>
                  <a:srgbClr val="0070C0"/>
                </a:solidFill>
              </a:rPr>
              <a:t>断面図の作成</a:t>
            </a:r>
            <a:endParaRPr kumimoji="1" lang="ja-JP" altLang="en-US" sz="3200" b="1" u="none" dirty="0">
              <a:solidFill>
                <a:srgbClr val="0070C0"/>
              </a:solidFill>
            </a:endParaRPr>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2611" y="744978"/>
            <a:ext cx="2437000" cy="1162050"/>
          </a:xfrm>
          <a:prstGeom prst="rect">
            <a:avLst/>
          </a:prstGeom>
        </p:spPr>
      </p:pic>
      <p:cxnSp>
        <p:nvCxnSpPr>
          <p:cNvPr id="12" name="直線矢印コネクタ 11"/>
          <p:cNvCxnSpPr>
            <a:cxnSpLocks/>
          </p:cNvCxnSpPr>
          <p:nvPr/>
        </p:nvCxnSpPr>
        <p:spPr>
          <a:xfrm>
            <a:off x="2670243" y="1268043"/>
            <a:ext cx="700391" cy="2640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406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a:solidFill>
                  <a:srgbClr val="0070C0"/>
                </a:solidFill>
              </a:rPr>
              <a:t>QGIS</a:t>
            </a:r>
            <a:r>
              <a:rPr kumimoji="1" lang="ja-JP" altLang="en-US" sz="3200" b="1" u="sng" dirty="0">
                <a:solidFill>
                  <a:srgbClr val="0070C0"/>
                </a:solidFill>
              </a:rPr>
              <a:t>を起動する</a:t>
            </a: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a:t>デスクトップの</a:t>
            </a:r>
            <a:r>
              <a:rPr kumimoji="1" lang="en-US" altLang="ja-JP" sz="1600" dirty="0"/>
              <a:t>QGIS</a:t>
            </a:r>
            <a:r>
              <a:rPr kumimoji="1" lang="ja-JP" altLang="en-US" sz="1600" dirty="0"/>
              <a:t>アイコンをダブルクリック</a:t>
            </a:r>
            <a:r>
              <a:rPr lang="ja-JP" altLang="en-US" sz="1600" dirty="0"/>
              <a:t>し、</a:t>
            </a:r>
            <a:r>
              <a:rPr lang="en-US" altLang="ja-JP" sz="1600" dirty="0"/>
              <a:t>QGIS</a:t>
            </a:r>
            <a:r>
              <a:rPr lang="ja-JP" altLang="en-US" sz="1600" dirty="0"/>
              <a:t>を起動する。</a:t>
            </a:r>
            <a:endParaRPr lang="en-US" altLang="ja-JP" sz="1600" dirty="0"/>
          </a:p>
          <a:p>
            <a:r>
              <a:rPr kumimoji="1" lang="ja-JP" altLang="en-US" sz="1600" dirty="0"/>
              <a:t>起動するのに少し時間がかかるため待機する。</a:t>
            </a:r>
            <a:endParaRPr kumimoji="1" lang="en-US" altLang="ja-JP" sz="1600" dirty="0"/>
          </a:p>
          <a:p>
            <a:r>
              <a:rPr lang="ja-JP" altLang="en-US" sz="1600" dirty="0"/>
              <a:t>右側の画面が表示されたら、起動完了。</a:t>
            </a:r>
            <a:endParaRPr kumimoji="1" lang="ja-JP" altLang="en-US" sz="1600" dirty="0"/>
          </a:p>
        </p:txBody>
      </p:sp>
      <p:cxnSp>
        <p:nvCxnSpPr>
          <p:cNvPr id="9" name="直線矢印コネクタ 8"/>
          <p:cNvCxnSpPr>
            <a:cxnSpLocks/>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7A031B62-218C-F96E-F7AB-ED4B913CD0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340673" y="884937"/>
            <a:ext cx="1094363" cy="1336561"/>
          </a:xfrm>
          <a:prstGeom prst="rect">
            <a:avLst/>
          </a:prstGeom>
        </p:spPr>
      </p:pic>
    </p:spTree>
    <p:extLst>
      <p:ext uri="{BB962C8B-B14F-4D97-AF65-F5344CB8AC3E}">
        <p14:creationId xmlns:p14="http://schemas.microsoft.com/office/powerpoint/2010/main" val="35561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6B63867-A8E0-61A2-8729-555F8D98A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5059" y="77821"/>
            <a:ext cx="8532373" cy="5452353"/>
          </a:xfrm>
          <a:prstGeom prst="rect">
            <a:avLst/>
          </a:prstGeom>
        </p:spPr>
      </p:pic>
      <p:sp>
        <p:nvSpPr>
          <p:cNvPr id="15" name="テキスト ボックス 14">
            <a:extLst>
              <a:ext uri="{FF2B5EF4-FFF2-40B4-BE49-F238E27FC236}">
                <a16:creationId xmlns:a16="http://schemas.microsoft.com/office/drawing/2014/main" id="{7B3C2434-E127-5F25-7FE5-2935D755C279}"/>
              </a:ext>
            </a:extLst>
          </p:cNvPr>
          <p:cNvSpPr txBox="1"/>
          <p:nvPr/>
        </p:nvSpPr>
        <p:spPr>
          <a:xfrm>
            <a:off x="5359941" y="710120"/>
            <a:ext cx="389850" cy="338554"/>
          </a:xfrm>
          <a:prstGeom prst="rect">
            <a:avLst/>
          </a:prstGeom>
          <a:solidFill>
            <a:schemeClr val="bg1"/>
          </a:solidFill>
        </p:spPr>
        <p:txBody>
          <a:bodyPr wrap="none" rtlCol="0">
            <a:spAutoFit/>
          </a:bodyPr>
          <a:lstStyle/>
          <a:p>
            <a:r>
              <a:rPr kumimoji="1" lang="ja-JP" altLang="en-US" sz="1600" b="1" dirty="0">
                <a:solidFill>
                  <a:srgbClr val="FF0000"/>
                </a:solidFill>
              </a:rPr>
              <a:t>①</a:t>
            </a:r>
            <a:endParaRPr kumimoji="1" lang="ja-JP" altLang="en-US" b="1" dirty="0">
              <a:solidFill>
                <a:srgbClr val="FF0000"/>
              </a:solidFill>
            </a:endParaRPr>
          </a:p>
        </p:txBody>
      </p:sp>
      <p:sp>
        <p:nvSpPr>
          <p:cNvPr id="16" name="テキスト ボックス 15">
            <a:extLst>
              <a:ext uri="{FF2B5EF4-FFF2-40B4-BE49-F238E27FC236}">
                <a16:creationId xmlns:a16="http://schemas.microsoft.com/office/drawing/2014/main" id="{107432F1-CE3D-01BB-6611-943601EE5DA6}"/>
              </a:ext>
            </a:extLst>
          </p:cNvPr>
          <p:cNvSpPr txBox="1"/>
          <p:nvPr/>
        </p:nvSpPr>
        <p:spPr>
          <a:xfrm>
            <a:off x="1206230" y="2928026"/>
            <a:ext cx="391454" cy="338554"/>
          </a:xfrm>
          <a:prstGeom prst="rect">
            <a:avLst/>
          </a:prstGeom>
          <a:solidFill>
            <a:schemeClr val="bg1"/>
          </a:solidFill>
        </p:spPr>
        <p:txBody>
          <a:bodyPr wrap="none" rtlCol="0">
            <a:spAutoFit/>
          </a:bodyPr>
          <a:lstStyle/>
          <a:p>
            <a:r>
              <a:rPr kumimoji="1" lang="ja-JP" altLang="en-US" sz="1600" b="1" dirty="0">
                <a:solidFill>
                  <a:srgbClr val="FF0000"/>
                </a:solidFill>
              </a:rPr>
              <a:t>②</a:t>
            </a:r>
            <a:endParaRPr kumimoji="1" lang="ja-JP" altLang="en-US" b="1" dirty="0">
              <a:solidFill>
                <a:srgbClr val="FF0000"/>
              </a:solidFill>
            </a:endParaRPr>
          </a:p>
        </p:txBody>
      </p:sp>
      <p:sp>
        <p:nvSpPr>
          <p:cNvPr id="17" name="テキスト ボックス 16">
            <a:extLst>
              <a:ext uri="{FF2B5EF4-FFF2-40B4-BE49-F238E27FC236}">
                <a16:creationId xmlns:a16="http://schemas.microsoft.com/office/drawing/2014/main" id="{FCB6A298-FC73-E1BC-DB54-D1BCA5800CDE}"/>
              </a:ext>
            </a:extLst>
          </p:cNvPr>
          <p:cNvSpPr txBox="1"/>
          <p:nvPr/>
        </p:nvSpPr>
        <p:spPr>
          <a:xfrm>
            <a:off x="5554866" y="1780162"/>
            <a:ext cx="391454" cy="338554"/>
          </a:xfrm>
          <a:prstGeom prst="rect">
            <a:avLst/>
          </a:prstGeom>
          <a:solidFill>
            <a:schemeClr val="bg1"/>
          </a:solidFill>
        </p:spPr>
        <p:txBody>
          <a:bodyPr wrap="none" rtlCol="0">
            <a:spAutoFit/>
          </a:bodyPr>
          <a:lstStyle/>
          <a:p>
            <a:r>
              <a:rPr lang="ja-JP" altLang="en-US" sz="1600" b="1" dirty="0">
                <a:solidFill>
                  <a:srgbClr val="FF0000"/>
                </a:solidFill>
              </a:rPr>
              <a:t>③</a:t>
            </a:r>
            <a:endParaRPr kumimoji="1" lang="ja-JP" altLang="en-US" b="1" dirty="0">
              <a:solidFill>
                <a:srgbClr val="FF0000"/>
              </a:solidFill>
            </a:endParaRPr>
          </a:p>
        </p:txBody>
      </p:sp>
      <p:sp>
        <p:nvSpPr>
          <p:cNvPr id="22" name="テキスト ボックス 21">
            <a:extLst>
              <a:ext uri="{FF2B5EF4-FFF2-40B4-BE49-F238E27FC236}">
                <a16:creationId xmlns:a16="http://schemas.microsoft.com/office/drawing/2014/main" id="{6E8279C1-C515-8F69-54CC-33F8AFDAB85C}"/>
              </a:ext>
            </a:extLst>
          </p:cNvPr>
          <p:cNvSpPr txBox="1"/>
          <p:nvPr/>
        </p:nvSpPr>
        <p:spPr>
          <a:xfrm>
            <a:off x="7121019" y="4304490"/>
            <a:ext cx="391454" cy="338554"/>
          </a:xfrm>
          <a:prstGeom prst="rect">
            <a:avLst/>
          </a:prstGeom>
          <a:solidFill>
            <a:schemeClr val="bg1"/>
          </a:solidFill>
        </p:spPr>
        <p:txBody>
          <a:bodyPr wrap="none" rtlCol="0">
            <a:spAutoFit/>
          </a:bodyPr>
          <a:lstStyle/>
          <a:p>
            <a:r>
              <a:rPr kumimoji="1" lang="ja-JP" altLang="en-US" sz="1600" b="1" dirty="0">
                <a:solidFill>
                  <a:srgbClr val="FF0000"/>
                </a:solidFill>
              </a:rPr>
              <a:t>④</a:t>
            </a:r>
            <a:endParaRPr kumimoji="1" lang="ja-JP" altLang="en-US" b="1" dirty="0">
              <a:solidFill>
                <a:srgbClr val="FF0000"/>
              </a:solidFill>
            </a:endParaRPr>
          </a:p>
        </p:txBody>
      </p:sp>
    </p:spTree>
    <p:extLst>
      <p:ext uri="{BB962C8B-B14F-4D97-AF65-F5344CB8AC3E}">
        <p14:creationId xmlns:p14="http://schemas.microsoft.com/office/powerpoint/2010/main" val="4058428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887" y="875638"/>
            <a:ext cx="3099092" cy="3905912"/>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53467" y="1285998"/>
            <a:ext cx="4630073" cy="3495552"/>
          </a:xfrm>
          <a:prstGeom prst="rect">
            <a:avLst/>
          </a:prstGeom>
        </p:spPr>
      </p:pic>
      <p:sp>
        <p:nvSpPr>
          <p:cNvPr id="2" name="タイトル 1"/>
          <p:cNvSpPr>
            <a:spLocks noGrp="1"/>
          </p:cNvSpPr>
          <p:nvPr>
            <p:ph type="title"/>
          </p:nvPr>
        </p:nvSpPr>
        <p:spPr/>
        <p:txBody>
          <a:bodyPr>
            <a:normAutofit fontScale="90000"/>
          </a:bodyPr>
          <a:lstStyle/>
          <a:p>
            <a:r>
              <a:rPr lang="en-US" altLang="ja-JP" sz="3600" b="1" u="none" dirty="0">
                <a:solidFill>
                  <a:srgbClr val="0070C0"/>
                </a:solidFill>
              </a:rPr>
              <a:t>3.</a:t>
            </a:r>
            <a:r>
              <a:rPr lang="ja-JP" altLang="en-US" sz="3600" b="1" u="none" dirty="0">
                <a:solidFill>
                  <a:srgbClr val="0070C0"/>
                </a:solidFill>
              </a:rPr>
              <a:t>基本的な統計量の確認</a:t>
            </a:r>
            <a:endParaRPr kumimoji="1" lang="ja-JP" altLang="en-US" u="none" dirty="0">
              <a:solidFill>
                <a:srgbClr val="0070C0"/>
              </a:solidFill>
            </a:endParaRPr>
          </a:p>
        </p:txBody>
      </p:sp>
      <p:cxnSp>
        <p:nvCxnSpPr>
          <p:cNvPr id="9" name="直線矢印コネクタ 8"/>
          <p:cNvCxnSpPr/>
          <p:nvPr/>
        </p:nvCxnSpPr>
        <p:spPr>
          <a:xfrm flipV="1">
            <a:off x="4572000" y="3609975"/>
            <a:ext cx="381000" cy="1809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5353049" y="1525910"/>
            <a:ext cx="2537185" cy="1426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353050" y="217779"/>
            <a:ext cx="3429000" cy="369332"/>
          </a:xfrm>
          <a:prstGeom prst="rect">
            <a:avLst/>
          </a:prstGeom>
          <a:noFill/>
        </p:spPr>
        <p:txBody>
          <a:bodyPr wrap="square" rtlCol="0">
            <a:spAutoFit/>
          </a:bodyPr>
          <a:lstStyle/>
          <a:p>
            <a:r>
              <a:rPr lang="ja-JP" altLang="en-US" sz="1800" b="1" dirty="0">
                <a:solidFill>
                  <a:srgbClr val="0070C0"/>
                </a:solidFill>
              </a:rPr>
              <a:t>ラスタ＞その他＞ラスター情報</a:t>
            </a:r>
            <a:endParaRPr lang="en-US" altLang="ja-JP" sz="1800" b="1" dirty="0">
              <a:solidFill>
                <a:srgbClr val="0070C0"/>
              </a:solidFill>
            </a:endParaRPr>
          </a:p>
        </p:txBody>
      </p:sp>
      <p:sp>
        <p:nvSpPr>
          <p:cNvPr id="13" name="正方形/長方形 12"/>
          <p:cNvSpPr/>
          <p:nvPr/>
        </p:nvSpPr>
        <p:spPr>
          <a:xfrm>
            <a:off x="6440764" y="4522961"/>
            <a:ext cx="544497" cy="1527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819276" y="5056009"/>
            <a:ext cx="6093044" cy="584775"/>
          </a:xfrm>
          <a:prstGeom prst="rect">
            <a:avLst/>
          </a:prstGeom>
          <a:noFill/>
        </p:spPr>
        <p:txBody>
          <a:bodyPr wrap="square" rtlCol="0">
            <a:spAutoFit/>
          </a:bodyPr>
          <a:lstStyle/>
          <a:p>
            <a:r>
              <a:rPr kumimoji="1" lang="ja-JP" altLang="en-US" sz="1600" b="1" dirty="0"/>
              <a:t>統計情報を表示するラスタを選択し、</a:t>
            </a:r>
            <a:r>
              <a:rPr kumimoji="1" lang="en-US" altLang="ja-JP" sz="1600" b="1" dirty="0"/>
              <a:t>`</a:t>
            </a:r>
            <a:r>
              <a:rPr kumimoji="1" lang="ja-JP" altLang="en-US" sz="1600" b="1" dirty="0"/>
              <a:t>画像統計量を読み込んで表示する</a:t>
            </a:r>
            <a:r>
              <a:rPr kumimoji="1" lang="en-US" altLang="ja-JP" sz="1600" b="1" dirty="0"/>
              <a:t>`</a:t>
            </a:r>
            <a:r>
              <a:rPr kumimoji="1" lang="ja-JP" altLang="en-US" sz="1600" b="1" dirty="0"/>
              <a:t>にチェックをつけ、実行をクリックする</a:t>
            </a:r>
          </a:p>
        </p:txBody>
      </p:sp>
      <p:sp>
        <p:nvSpPr>
          <p:cNvPr id="16" name="正方形/長方形 15"/>
          <p:cNvSpPr/>
          <p:nvPr/>
        </p:nvSpPr>
        <p:spPr>
          <a:xfrm>
            <a:off x="5222081" y="1814437"/>
            <a:ext cx="261938" cy="2273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9614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D54483E-6876-426E-A92E-66B29425F4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52" b="-899"/>
          <a:stretch/>
        </p:blipFill>
        <p:spPr>
          <a:xfrm>
            <a:off x="4591052" y="37281"/>
            <a:ext cx="3983036" cy="5226067"/>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52399" y="88490"/>
            <a:ext cx="4492499" cy="5109610"/>
          </a:xfrm>
          <a:prstGeom prst="rect">
            <a:avLst/>
          </a:prstGeom>
        </p:spPr>
      </p:pic>
      <p:cxnSp>
        <p:nvCxnSpPr>
          <p:cNvPr id="6" name="直線矢印コネクタ 5"/>
          <p:cNvCxnSpPr/>
          <p:nvPr/>
        </p:nvCxnSpPr>
        <p:spPr>
          <a:xfrm flipV="1">
            <a:off x="4173538" y="3028950"/>
            <a:ext cx="361950" cy="400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636205" y="5198100"/>
            <a:ext cx="7833489" cy="523220"/>
          </a:xfrm>
          <a:prstGeom prst="rect">
            <a:avLst/>
          </a:prstGeom>
          <a:noFill/>
        </p:spPr>
        <p:txBody>
          <a:bodyPr wrap="square" rtlCol="0">
            <a:spAutoFit/>
          </a:bodyPr>
          <a:lstStyle/>
          <a:p>
            <a:r>
              <a:rPr kumimoji="1" lang="ja-JP" altLang="en-US" sz="1400" dirty="0"/>
              <a:t>実行結果は、結果ビューアの</a:t>
            </a:r>
            <a:r>
              <a:rPr lang="en-US" altLang="ja-JP" sz="1400" dirty="0"/>
              <a:t>File path</a:t>
            </a:r>
            <a:r>
              <a:rPr lang="ja-JP" altLang="en-US" sz="1400" dirty="0"/>
              <a:t>をクリックし、</a:t>
            </a:r>
            <a:r>
              <a:rPr lang="en-US" altLang="ja-JP" sz="1400" dirty="0"/>
              <a:t>html</a:t>
            </a:r>
            <a:r>
              <a:rPr lang="ja-JP" altLang="en-US" sz="1400" dirty="0"/>
              <a:t>形式で確認する（座標系、セルサイズ、最低標高、最高標高、平均標高、標高の標準偏差等）。</a:t>
            </a:r>
            <a:endParaRPr kumimoji="1" lang="ja-JP" altLang="en-US" sz="1400" dirty="0"/>
          </a:p>
        </p:txBody>
      </p:sp>
      <p:sp>
        <p:nvSpPr>
          <p:cNvPr id="10" name="正方形/長方形 9"/>
          <p:cNvSpPr/>
          <p:nvPr/>
        </p:nvSpPr>
        <p:spPr>
          <a:xfrm>
            <a:off x="4650046" y="4517571"/>
            <a:ext cx="3814499" cy="699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4644898" y="796411"/>
            <a:ext cx="3819648" cy="4277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p:nvSpPr>
        <p:spPr>
          <a:xfrm>
            <a:off x="4650046" y="3139256"/>
            <a:ext cx="3819648" cy="1700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108427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82881" y="775063"/>
            <a:ext cx="4885507" cy="4476205"/>
          </a:xfrm>
          <a:prstGeom prst="rect">
            <a:avLst/>
          </a:prstGeom>
        </p:spPr>
      </p:pic>
      <p:sp>
        <p:nvSpPr>
          <p:cNvPr id="5" name="タイトル 1"/>
          <p:cNvSpPr>
            <a:spLocks noGrp="1"/>
          </p:cNvSpPr>
          <p:nvPr>
            <p:ph type="title"/>
          </p:nvPr>
        </p:nvSpPr>
        <p:spPr>
          <a:xfrm>
            <a:off x="371475" y="157691"/>
            <a:ext cx="7886700" cy="505354"/>
          </a:xfrm>
        </p:spPr>
        <p:txBody>
          <a:bodyPr>
            <a:normAutofit fontScale="90000"/>
          </a:bodyPr>
          <a:lstStyle/>
          <a:p>
            <a:r>
              <a:rPr lang="ja-JP" altLang="en-US" sz="3600" b="1" u="none" dirty="0">
                <a:solidFill>
                  <a:srgbClr val="0070C0"/>
                </a:solidFill>
              </a:rPr>
              <a:t>ヒストグラムの計算</a:t>
            </a:r>
            <a:endParaRPr kumimoji="1" lang="ja-JP" altLang="en-US" u="none" dirty="0">
              <a:solidFill>
                <a:srgbClr val="0070C0"/>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428" y="1132249"/>
            <a:ext cx="5769401" cy="4119019"/>
          </a:xfrm>
          <a:prstGeom prst="rect">
            <a:avLst/>
          </a:prstGeom>
        </p:spPr>
      </p:pic>
      <p:cxnSp>
        <p:nvCxnSpPr>
          <p:cNvPr id="8" name="直線矢印コネクタ 7"/>
          <p:cNvCxnSpPr/>
          <p:nvPr/>
        </p:nvCxnSpPr>
        <p:spPr>
          <a:xfrm flipV="1">
            <a:off x="2447109" y="2760617"/>
            <a:ext cx="827314" cy="2090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3291428" y="2586446"/>
            <a:ext cx="1045441" cy="269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13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a:solidFill>
                  <a:srgbClr val="0070C0"/>
                </a:solidFill>
              </a:rPr>
              <a:t>ウインドウ</a:t>
            </a: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a:t>読み込んだデータの名称が表示され、</a:t>
            </a:r>
            <a:endParaRPr kumimoji="1" lang="en-US" altLang="ja-JP" sz="1600" dirty="0"/>
          </a:p>
          <a:p>
            <a:r>
              <a:rPr kumimoji="1" lang="ja-JP" altLang="en-US" sz="1600" dirty="0"/>
              <a:t>シンボルの変更や表示の切替などが設定できる</a:t>
            </a:r>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a:t>レイヤウインドウと対応して地図が表示される</a:t>
            </a:r>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a:t>必要に応じてカスタムできる（灰色の部分で右クリックすると選択できる）</a:t>
            </a:r>
            <a:endParaRPr kumimoji="1" lang="en-US" altLang="ja-JP" sz="1600" dirty="0"/>
          </a:p>
          <a:p>
            <a:r>
              <a:rPr lang="en-US" altLang="ja-JP" sz="1600" dirty="0"/>
              <a:t>×</a:t>
            </a:r>
            <a:r>
              <a:rPr lang="ja-JP" altLang="en-US" sz="1600" dirty="0"/>
              <a:t>で</a:t>
            </a:r>
            <a:r>
              <a:rPr lang="en-US" altLang="ja-JP" sz="1600" dirty="0"/>
              <a:t>OFF</a:t>
            </a:r>
            <a:r>
              <a:rPr lang="ja-JP" altLang="en-US" sz="1600" dirty="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a:solidFill>
                  <a:srgbClr val="FF0000"/>
                </a:solidFill>
              </a:rPr>
              <a:t>①</a:t>
            </a: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a:solidFill>
                  <a:srgbClr val="FF0000"/>
                </a:solidFill>
              </a:rPr>
              <a:t>②</a:t>
            </a: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a:solidFill>
                  <a:srgbClr val="FF0000"/>
                </a:solidFill>
              </a:rPr>
              <a:t>③</a:t>
            </a: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a:solidFill>
                  <a:srgbClr val="FF0000"/>
                </a:solidFill>
              </a:rPr>
              <a:t>④</a:t>
            </a: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a:solidFill>
                  <a:srgbClr val="FF0000"/>
                </a:solidFill>
              </a:rPr>
              <a:t>⑤</a:t>
            </a: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a:solidFill>
                  <a:srgbClr val="FF0000"/>
                </a:solidFill>
              </a:rPr>
              <a:t>⑥</a:t>
            </a: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a:solidFill>
                  <a:srgbClr val="FF0000"/>
                </a:solidFill>
              </a:rPr>
              <a:t>⑦</a:t>
            </a: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a:solidFill>
                  <a:srgbClr val="FF0000"/>
                </a:solidFill>
              </a:rPr>
              <a:t>⑧</a:t>
            </a: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a:solidFill>
                  <a:srgbClr val="FF0000"/>
                </a:solidFill>
              </a:rPr>
              <a:t>⑨</a:t>
            </a: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a:solidFill>
                  <a:srgbClr val="FF0000"/>
                </a:solidFill>
              </a:rPr>
              <a:t>⑩</a:t>
            </a: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a:solidFill>
                  <a:srgbClr val="FF0000"/>
                </a:solidFill>
              </a:rPr>
              <a:t>⑪</a:t>
            </a: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a:t>①</a:t>
            </a:r>
            <a:r>
              <a:rPr kumimoji="1" lang="en-US" altLang="ja-JP" b="1" dirty="0"/>
              <a:t>QGIS</a:t>
            </a:r>
            <a:r>
              <a:rPr kumimoji="1" lang="ja-JP" altLang="en-US" b="1" dirty="0"/>
              <a:t>ファイルを保存　②</a:t>
            </a:r>
            <a:r>
              <a:rPr lang="ja-JP" altLang="en-US" b="1" dirty="0"/>
              <a:t>名前をつけて</a:t>
            </a:r>
            <a:r>
              <a:rPr lang="en-US" altLang="ja-JP" b="1" dirty="0"/>
              <a:t>QGIS</a:t>
            </a:r>
            <a:r>
              <a:rPr lang="ja-JP" altLang="en-US" b="1" dirty="0"/>
              <a:t>ファイルを保存　③地図移動　④地図の拡大と縮小　⑤選択領域にズーム</a:t>
            </a:r>
            <a:endParaRPr lang="en-US" altLang="ja-JP" b="1" dirty="0"/>
          </a:p>
          <a:p>
            <a:endParaRPr kumimoji="1" lang="en-US" altLang="ja-JP" b="1" dirty="0"/>
          </a:p>
          <a:p>
            <a:r>
              <a:rPr kumimoji="1" lang="ja-JP" altLang="en-US" b="1" dirty="0"/>
              <a:t>⑥動作の前後移動　⑦地物情報の表示　⑧選択と選択取り消し　⑨長さ、面積計測（手動）　⑩レイヤ編集　</a:t>
            </a:r>
            <a:endParaRPr kumimoji="1" lang="en-US" altLang="ja-JP" b="1" dirty="0"/>
          </a:p>
          <a:p>
            <a:endParaRPr lang="en-US" altLang="ja-JP" b="1" dirty="0"/>
          </a:p>
          <a:p>
            <a:r>
              <a:rPr lang="ja-JP" altLang="en-US" b="1" dirty="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4463</TotalTime>
  <Words>1500</Words>
  <Application>Microsoft Office PowerPoint</Application>
  <PresentationFormat>画面に合わせる (16:10)</PresentationFormat>
  <Paragraphs>194</Paragraphs>
  <Slides>73</Slides>
  <Notes>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73</vt:i4>
      </vt:variant>
    </vt:vector>
  </HeadingPairs>
  <TitlesOfParts>
    <vt:vector size="78" baseType="lpstr">
      <vt:lpstr>ＭＳ Ｐゴシック</vt:lpstr>
      <vt:lpstr>Arial</vt:lpstr>
      <vt:lpstr>Calibri</vt:lpstr>
      <vt:lpstr>Calibri Light</vt:lpstr>
      <vt:lpstr>Office テーマ</vt:lpstr>
      <vt:lpstr>PowerPoint プレゼンテーション</vt:lpstr>
      <vt:lpstr>前半：QGIS入門</vt:lpstr>
      <vt:lpstr>PowerPoint プレゼンテーション</vt:lpstr>
      <vt:lpstr>PowerPoint プレゼンテーション</vt:lpstr>
      <vt:lpstr>PowerPoint プレゼンテーション</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課題1 以下の図を作成しましょう</vt:lpstr>
      <vt:lpstr>PowerPoint プレゼンテーション</vt:lpstr>
      <vt:lpstr>QGISでラスタを読み込む</vt:lpstr>
      <vt:lpstr>1.DEMデータの視覚的分析　標高段彩図</vt:lpstr>
      <vt:lpstr>PowerPoint プレゼンテーション</vt:lpstr>
      <vt:lpstr>PowerPoint プレゼンテーション</vt:lpstr>
      <vt:lpstr>PowerPoint プレゼンテーション</vt:lpstr>
      <vt:lpstr>1.DEMデータの視覚的分析　傾斜区分図の作成</vt:lpstr>
      <vt:lpstr>PowerPoint プレゼンテーション</vt:lpstr>
      <vt:lpstr>斜面方位図の作成</vt:lpstr>
      <vt:lpstr>PowerPoint プレゼンテーション</vt:lpstr>
      <vt:lpstr>陰影図の作成</vt:lpstr>
      <vt:lpstr>PowerPoint プレゼンテーション</vt:lpstr>
      <vt:lpstr>鳥瞰図の作成</vt:lpstr>
      <vt:lpstr>PowerPoint プレゼンテーション</vt:lpstr>
      <vt:lpstr>断面図の作成</vt:lpstr>
      <vt:lpstr>PowerPoint プレゼンテーション</vt:lpstr>
      <vt:lpstr>3.基本的な統計量の確認</vt:lpstr>
      <vt:lpstr>PowerPoint プレゼンテーション</vt:lpstr>
      <vt:lpstr>ヒストグラムの計算</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山内　啓之</cp:lastModifiedBy>
  <cp:revision>217</cp:revision>
  <dcterms:created xsi:type="dcterms:W3CDTF">2015-06-26T03:04:37Z</dcterms:created>
  <dcterms:modified xsi:type="dcterms:W3CDTF">2022-07-13T14:29:35Z</dcterms:modified>
</cp:coreProperties>
</file>